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6"/>
  </p:notesMasterIdLst>
  <p:handoutMasterIdLst>
    <p:handoutMasterId r:id="rId47"/>
  </p:handoutMasterIdLst>
  <p:sldIdLst>
    <p:sldId id="301"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04"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Robby Roth" initials="RR" lastIdx="11" clrIdx="7">
    <p:extLst>
      <p:ext uri="{19B8F6BF-5375-455C-9EA6-DF929625EA0E}">
        <p15:presenceInfo xmlns:p15="http://schemas.microsoft.com/office/powerpoint/2012/main" userId="47608e0cc0708d8b"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nancy lamm" initials="nl" lastIdx="12" clrIdx="6">
    <p:extLst>
      <p:ext uri="{19B8F6BF-5375-455C-9EA6-DF929625EA0E}">
        <p15:presenceInfo xmlns:p15="http://schemas.microsoft.com/office/powerpoint/2012/main" userId="077ab194c5a14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A4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6" autoAdjust="0"/>
    <p:restoredTop sz="74567" autoAdjust="0"/>
  </p:normalViewPr>
  <p:slideViewPr>
    <p:cSldViewPr snapToGrid="0" snapToObjects="1">
      <p:cViewPr varScale="1">
        <p:scale>
          <a:sx n="96" d="100"/>
          <a:sy n="96" d="100"/>
        </p:scale>
        <p:origin x="1816" y="168"/>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y Roth" userId="47608e0cc0708d8b" providerId="LiveId" clId="{72EB42BC-56A6-4A84-B863-93BF7FD8F00B}"/>
    <pc:docChg chg="undo custSel modSld">
      <pc:chgData name="Robby Roth" userId="47608e0cc0708d8b" providerId="LiveId" clId="{72EB42BC-56A6-4A84-B863-93BF7FD8F00B}" dt="2020-02-09T21:31:43.341" v="97" actId="962"/>
      <pc:docMkLst>
        <pc:docMk/>
      </pc:docMkLst>
      <pc:sldChg chg="modSp">
        <pc:chgData name="Robby Roth" userId="47608e0cc0708d8b" providerId="LiveId" clId="{72EB42BC-56A6-4A84-B863-93BF7FD8F00B}" dt="2020-02-09T21:31:43.341" v="97" actId="962"/>
        <pc:sldMkLst>
          <pc:docMk/>
          <pc:sldMk cId="4140415912" sldId="301"/>
        </pc:sldMkLst>
        <pc:picChg chg="mod">
          <ac:chgData name="Robby Roth" userId="47608e0cc0708d8b" providerId="LiveId" clId="{72EB42BC-56A6-4A84-B863-93BF7FD8F00B}" dt="2020-02-09T21:31:43.341" v="97" actId="962"/>
          <ac:picMkLst>
            <pc:docMk/>
            <pc:sldMk cId="4140415912" sldId="301"/>
            <ac:picMk id="8" creationId="{66F68693-04B9-45A8-9FEE-D461A6FE8391}"/>
          </ac:picMkLst>
        </pc:picChg>
      </pc:sldChg>
      <pc:sldChg chg="modSp addCm">
        <pc:chgData name="Robby Roth" userId="47608e0cc0708d8b" providerId="LiveId" clId="{72EB42BC-56A6-4A84-B863-93BF7FD8F00B}" dt="2020-01-30T21:10:12.655" v="2" actId="1589"/>
        <pc:sldMkLst>
          <pc:docMk/>
          <pc:sldMk cId="2842946393" sldId="305"/>
        </pc:sldMkLst>
        <pc:spChg chg="mod">
          <ac:chgData name="Robby Roth" userId="47608e0cc0708d8b" providerId="LiveId" clId="{72EB42BC-56A6-4A84-B863-93BF7FD8F00B}" dt="2020-01-30T21:10:01.214" v="1" actId="20577"/>
          <ac:spMkLst>
            <pc:docMk/>
            <pc:sldMk cId="2842946393" sldId="305"/>
            <ac:spMk id="2" creationId="{00000000-0000-0000-0000-000000000000}"/>
          </ac:spMkLst>
        </pc:spChg>
      </pc:sldChg>
      <pc:sldChg chg="addCm modNotesTx">
        <pc:chgData name="Robby Roth" userId="47608e0cc0708d8b" providerId="LiveId" clId="{72EB42BC-56A6-4A84-B863-93BF7FD8F00B}" dt="2020-01-30T21:10:24.626" v="4" actId="1589"/>
        <pc:sldMkLst>
          <pc:docMk/>
          <pc:sldMk cId="3568586606" sldId="307"/>
        </pc:sldMkLst>
      </pc:sldChg>
      <pc:sldChg chg="modSp addCm">
        <pc:chgData name="Robby Roth" userId="47608e0cc0708d8b" providerId="LiveId" clId="{72EB42BC-56A6-4A84-B863-93BF7FD8F00B}" dt="2020-01-30T21:10:43.580" v="12" actId="1589"/>
        <pc:sldMkLst>
          <pc:docMk/>
          <pc:sldMk cId="3438385451" sldId="312"/>
        </pc:sldMkLst>
        <pc:spChg chg="mod">
          <ac:chgData name="Robby Roth" userId="47608e0cc0708d8b" providerId="LiveId" clId="{72EB42BC-56A6-4A84-B863-93BF7FD8F00B}" dt="2020-01-30T21:10:34.589" v="11" actId="20577"/>
          <ac:spMkLst>
            <pc:docMk/>
            <pc:sldMk cId="3438385451" sldId="312"/>
            <ac:spMk id="3" creationId="{00000000-0000-0000-0000-000000000000}"/>
          </ac:spMkLst>
        </pc:spChg>
      </pc:sldChg>
      <pc:sldChg chg="modSp addCm">
        <pc:chgData name="Robby Roth" userId="47608e0cc0708d8b" providerId="LiveId" clId="{72EB42BC-56A6-4A84-B863-93BF7FD8F00B}" dt="2020-01-30T22:16:27.998" v="59" actId="1589"/>
        <pc:sldMkLst>
          <pc:docMk/>
          <pc:sldMk cId="2848427001" sldId="316"/>
        </pc:sldMkLst>
        <pc:spChg chg="mod">
          <ac:chgData name="Robby Roth" userId="47608e0cc0708d8b" providerId="LiveId" clId="{72EB42BC-56A6-4A84-B863-93BF7FD8F00B}" dt="2020-01-30T22:15:27.243" v="46" actId="1076"/>
          <ac:spMkLst>
            <pc:docMk/>
            <pc:sldMk cId="2848427001" sldId="316"/>
            <ac:spMk id="5" creationId="{00000000-0000-0000-0000-000000000000}"/>
          </ac:spMkLst>
        </pc:spChg>
        <pc:graphicFrameChg chg="modGraphic">
          <ac:chgData name="Robby Roth" userId="47608e0cc0708d8b" providerId="LiveId" clId="{72EB42BC-56A6-4A84-B863-93BF7FD8F00B}" dt="2020-01-30T22:14:25.943" v="14" actId="14734"/>
          <ac:graphicFrameMkLst>
            <pc:docMk/>
            <pc:sldMk cId="2848427001" sldId="316"/>
            <ac:graphicFrameMk id="6" creationId="{00000000-0000-0000-0000-000000000000}"/>
          </ac:graphicFrameMkLst>
        </pc:graphicFrameChg>
      </pc:sldChg>
      <pc:sldChg chg="modSp addCm modNotesTx">
        <pc:chgData name="Robby Roth" userId="47608e0cc0708d8b" providerId="LiveId" clId="{72EB42BC-56A6-4A84-B863-93BF7FD8F00B}" dt="2020-01-30T22:16:15.092" v="58" actId="1589"/>
        <pc:sldMkLst>
          <pc:docMk/>
          <pc:sldMk cId="159715266" sldId="317"/>
        </pc:sldMkLst>
        <pc:spChg chg="mod">
          <ac:chgData name="Robby Roth" userId="47608e0cc0708d8b" providerId="LiveId" clId="{72EB42BC-56A6-4A84-B863-93BF7FD8F00B}" dt="2020-01-30T22:15:58.930" v="56" actId="20577"/>
          <ac:spMkLst>
            <pc:docMk/>
            <pc:sldMk cId="159715266" sldId="317"/>
            <ac:spMk id="4" creationId="{00000000-0000-0000-0000-000000000000}"/>
          </ac:spMkLst>
        </pc:spChg>
      </pc:sldChg>
      <pc:sldChg chg="modSp addCm">
        <pc:chgData name="Robby Roth" userId="47608e0cc0708d8b" providerId="LiveId" clId="{72EB42BC-56A6-4A84-B863-93BF7FD8F00B}" dt="2020-01-30T22:17:02.148" v="61" actId="1589"/>
        <pc:sldMkLst>
          <pc:docMk/>
          <pc:sldMk cId="1468866783" sldId="321"/>
        </pc:sldMkLst>
        <pc:spChg chg="mod">
          <ac:chgData name="Robby Roth" userId="47608e0cc0708d8b" providerId="LiveId" clId="{72EB42BC-56A6-4A84-B863-93BF7FD8F00B}" dt="2020-01-30T22:16:49.505" v="60" actId="20577"/>
          <ac:spMkLst>
            <pc:docMk/>
            <pc:sldMk cId="1468866783" sldId="321"/>
            <ac:spMk id="4" creationId="{00000000-0000-0000-0000-000000000000}"/>
          </ac:spMkLst>
        </pc:spChg>
      </pc:sldChg>
      <pc:sldChg chg="modSp addCm">
        <pc:chgData name="Robby Roth" userId="47608e0cc0708d8b" providerId="LiveId" clId="{72EB42BC-56A6-4A84-B863-93BF7FD8F00B}" dt="2020-01-30T22:17:47.995" v="65" actId="1589"/>
        <pc:sldMkLst>
          <pc:docMk/>
          <pc:sldMk cId="3727836339" sldId="331"/>
        </pc:sldMkLst>
        <pc:graphicFrameChg chg="modGraphic">
          <ac:chgData name="Robby Roth" userId="47608e0cc0708d8b" providerId="LiveId" clId="{72EB42BC-56A6-4A84-B863-93BF7FD8F00B}" dt="2020-01-30T22:17:38.648" v="64" actId="20577"/>
          <ac:graphicFrameMkLst>
            <pc:docMk/>
            <pc:sldMk cId="3727836339" sldId="331"/>
            <ac:graphicFrameMk id="6" creationId="{00000000-0000-0000-0000-000000000000}"/>
          </ac:graphicFrameMkLst>
        </pc:graphicFrameChg>
      </pc:sldChg>
      <pc:sldChg chg="modSp addCm">
        <pc:chgData name="Robby Roth" userId="47608e0cc0708d8b" providerId="LiveId" clId="{72EB42BC-56A6-4A84-B863-93BF7FD8F00B}" dt="2020-01-30T22:18:59.783" v="74" actId="1589"/>
        <pc:sldMkLst>
          <pc:docMk/>
          <pc:sldMk cId="1739013853" sldId="340"/>
        </pc:sldMkLst>
        <pc:spChg chg="mod">
          <ac:chgData name="Robby Roth" userId="47608e0cc0708d8b" providerId="LiveId" clId="{72EB42BC-56A6-4A84-B863-93BF7FD8F00B}" dt="2020-01-30T22:18:49.754" v="73" actId="20577"/>
          <ac:spMkLst>
            <pc:docMk/>
            <pc:sldMk cId="1739013853" sldId="340"/>
            <ac:spMk id="4" creationId="{00000000-0000-0000-0000-000000000000}"/>
          </ac:spMkLst>
        </pc:spChg>
      </pc:sldChg>
      <pc:sldChg chg="modSp addCm">
        <pc:chgData name="Robby Roth" userId="47608e0cc0708d8b" providerId="LiveId" clId="{72EB42BC-56A6-4A84-B863-93BF7FD8F00B}" dt="2020-01-30T22:19:31.623" v="76" actId="1589"/>
        <pc:sldMkLst>
          <pc:docMk/>
          <pc:sldMk cId="1974021810" sldId="342"/>
        </pc:sldMkLst>
        <pc:spChg chg="mod">
          <ac:chgData name="Robby Roth" userId="47608e0cc0708d8b" providerId="LiveId" clId="{72EB42BC-56A6-4A84-B863-93BF7FD8F00B}" dt="2020-01-30T22:19:17.116" v="75" actId="20577"/>
          <ac:spMkLst>
            <pc:docMk/>
            <pc:sldMk cId="1974021810" sldId="342"/>
            <ac:spMk id="4" creationId="{00000000-0000-0000-0000-000000000000}"/>
          </ac:spMkLst>
        </pc:spChg>
      </pc:sldChg>
    </pc:docChg>
  </pc:docChgLst>
  <pc:docChgLst>
    <pc:chgData name="Dominik Böhler" userId="d6f71161-d1cb-4399-82c4-d80fb5b4761d" providerId="ADAL" clId="{96C6C3A8-6765-ED49-AE23-36A610BE86AB}"/>
    <pc:docChg chg="custSel modSld modMainMaster modNotesMaster">
      <pc:chgData name="Dominik Böhler" userId="d6f71161-d1cb-4399-82c4-d80fb5b4761d" providerId="ADAL" clId="{96C6C3A8-6765-ED49-AE23-36A610BE86AB}" dt="2021-02-17T09:11:55.844" v="4" actId="14100"/>
      <pc:docMkLst>
        <pc:docMk/>
      </pc:docMkLst>
      <pc:sldChg chg="modSp modNotes">
        <pc:chgData name="Dominik Böhler" userId="d6f71161-d1cb-4399-82c4-d80fb5b4761d" providerId="ADAL" clId="{96C6C3A8-6765-ED49-AE23-36A610BE86AB}" dt="2021-02-17T09:11:39.612" v="1"/>
        <pc:sldMkLst>
          <pc:docMk/>
          <pc:sldMk cId="4140415912" sldId="301"/>
        </pc:sldMkLst>
        <pc:spChg chg="mod">
          <ac:chgData name="Dominik Böhler" userId="d6f71161-d1cb-4399-82c4-d80fb5b4761d" providerId="ADAL" clId="{96C6C3A8-6765-ED49-AE23-36A610BE86AB}" dt="2021-02-17T09:11:39.612" v="1"/>
          <ac:spMkLst>
            <pc:docMk/>
            <pc:sldMk cId="4140415912" sldId="301"/>
            <ac:spMk id="2" creationId="{00000000-0000-0000-0000-000000000000}"/>
          </ac:spMkLst>
        </pc:spChg>
        <pc:spChg chg="mod">
          <ac:chgData name="Dominik Böhler" userId="d6f71161-d1cb-4399-82c4-d80fb5b4761d" providerId="ADAL" clId="{96C6C3A8-6765-ED49-AE23-36A610BE86AB}" dt="2021-02-17T09:11:39.612" v="1"/>
          <ac:spMkLst>
            <pc:docMk/>
            <pc:sldMk cId="4140415912" sldId="301"/>
            <ac:spMk id="3" creationId="{00000000-0000-0000-0000-000000000000}"/>
          </ac:spMkLst>
        </pc:spChg>
        <pc:spChg chg="mod">
          <ac:chgData name="Dominik Böhler" userId="d6f71161-d1cb-4399-82c4-d80fb5b4761d" providerId="ADAL" clId="{96C6C3A8-6765-ED49-AE23-36A610BE86AB}" dt="2021-02-17T09:11:39.612" v="1"/>
          <ac:spMkLst>
            <pc:docMk/>
            <pc:sldMk cId="4140415912" sldId="301"/>
            <ac:spMk id="4" creationId="{00000000-0000-0000-0000-000000000000}"/>
          </ac:spMkLst>
        </pc:spChg>
        <pc:spChg chg="mod">
          <ac:chgData name="Dominik Böhler" userId="d6f71161-d1cb-4399-82c4-d80fb5b4761d" providerId="ADAL" clId="{96C6C3A8-6765-ED49-AE23-36A610BE86AB}" dt="2021-02-17T09:11:39.612" v="1"/>
          <ac:spMkLst>
            <pc:docMk/>
            <pc:sldMk cId="4140415912" sldId="301"/>
            <ac:spMk id="5" creationId="{00000000-0000-0000-0000-000000000000}"/>
          </ac:spMkLst>
        </pc:spChg>
        <pc:spChg chg="mod">
          <ac:chgData name="Dominik Böhler" userId="d6f71161-d1cb-4399-82c4-d80fb5b4761d" providerId="ADAL" clId="{96C6C3A8-6765-ED49-AE23-36A610BE86AB}" dt="2021-02-17T09:11:39.612" v="1"/>
          <ac:spMkLst>
            <pc:docMk/>
            <pc:sldMk cId="4140415912" sldId="301"/>
            <ac:spMk id="6" creationId="{00000000-0000-0000-0000-000000000000}"/>
          </ac:spMkLst>
        </pc:spChg>
        <pc:picChg chg="mod">
          <ac:chgData name="Dominik Böhler" userId="d6f71161-d1cb-4399-82c4-d80fb5b4761d" providerId="ADAL" clId="{96C6C3A8-6765-ED49-AE23-36A610BE86AB}" dt="2021-02-17T09:11:39.612" v="1"/>
          <ac:picMkLst>
            <pc:docMk/>
            <pc:sldMk cId="4140415912" sldId="301"/>
            <ac:picMk id="8" creationId="{66F68693-04B9-45A8-9FEE-D461A6FE8391}"/>
          </ac:picMkLst>
        </pc:picChg>
      </pc:sldChg>
      <pc:sldChg chg="modSp modNotes">
        <pc:chgData name="Dominik Böhler" userId="d6f71161-d1cb-4399-82c4-d80fb5b4761d" providerId="ADAL" clId="{96C6C3A8-6765-ED49-AE23-36A610BE86AB}" dt="2021-02-17T09:11:39.612" v="1"/>
        <pc:sldMkLst>
          <pc:docMk/>
          <pc:sldMk cId="3346985317" sldId="304"/>
        </pc:sldMkLst>
        <pc:spChg chg="mod">
          <ac:chgData name="Dominik Böhler" userId="d6f71161-d1cb-4399-82c4-d80fb5b4761d" providerId="ADAL" clId="{96C6C3A8-6765-ED49-AE23-36A610BE86AB}" dt="2021-02-17T09:11:39.612" v="1"/>
          <ac:spMkLst>
            <pc:docMk/>
            <pc:sldMk cId="3346985317" sldId="304"/>
            <ac:spMk id="8" creationId="{00000000-0000-0000-0000-000000000000}"/>
          </ac:spMkLst>
        </pc:spChg>
        <pc:picChg chg="mod">
          <ac:chgData name="Dominik Böhler" userId="d6f71161-d1cb-4399-82c4-d80fb5b4761d" providerId="ADAL" clId="{96C6C3A8-6765-ED49-AE23-36A610BE86AB}" dt="2021-02-17T09:11:39.612" v="1"/>
          <ac:picMkLst>
            <pc:docMk/>
            <pc:sldMk cId="3346985317" sldId="304"/>
            <ac:picMk id="4" creationId="{00000000-0000-0000-0000-000000000000}"/>
          </ac:picMkLst>
        </pc:picChg>
      </pc:sldChg>
      <pc:sldChg chg="modNotes">
        <pc:chgData name="Dominik Böhler" userId="d6f71161-d1cb-4399-82c4-d80fb5b4761d" providerId="ADAL" clId="{96C6C3A8-6765-ED49-AE23-36A610BE86AB}" dt="2021-02-17T09:11:39.612" v="1"/>
        <pc:sldMkLst>
          <pc:docMk/>
          <pc:sldMk cId="2842946393" sldId="305"/>
        </pc:sldMkLst>
      </pc:sldChg>
      <pc:sldChg chg="modNotes">
        <pc:chgData name="Dominik Böhler" userId="d6f71161-d1cb-4399-82c4-d80fb5b4761d" providerId="ADAL" clId="{96C6C3A8-6765-ED49-AE23-36A610BE86AB}" dt="2021-02-17T09:11:39.612" v="1"/>
        <pc:sldMkLst>
          <pc:docMk/>
          <pc:sldMk cId="465252780" sldId="306"/>
        </pc:sldMkLst>
      </pc:sldChg>
      <pc:sldChg chg="modSp modNotes">
        <pc:chgData name="Dominik Böhler" userId="d6f71161-d1cb-4399-82c4-d80fb5b4761d" providerId="ADAL" clId="{96C6C3A8-6765-ED49-AE23-36A610BE86AB}" dt="2021-02-17T09:11:39.612" v="1"/>
        <pc:sldMkLst>
          <pc:docMk/>
          <pc:sldMk cId="3568586606" sldId="307"/>
        </pc:sldMkLst>
        <pc:spChg chg="mod">
          <ac:chgData name="Dominik Böhler" userId="d6f71161-d1cb-4399-82c4-d80fb5b4761d" providerId="ADAL" clId="{96C6C3A8-6765-ED49-AE23-36A610BE86AB}" dt="2021-02-17T09:11:39.612" v="1"/>
          <ac:spMkLst>
            <pc:docMk/>
            <pc:sldMk cId="3568586606" sldId="307"/>
            <ac:spMk id="4" creationId="{00000000-0000-0000-0000-000000000000}"/>
          </ac:spMkLst>
        </pc:spChg>
      </pc:sldChg>
      <pc:sldChg chg="modSp modNotes">
        <pc:chgData name="Dominik Böhler" userId="d6f71161-d1cb-4399-82c4-d80fb5b4761d" providerId="ADAL" clId="{96C6C3A8-6765-ED49-AE23-36A610BE86AB}" dt="2021-02-17T09:11:39.612" v="1"/>
        <pc:sldMkLst>
          <pc:docMk/>
          <pc:sldMk cId="562621552" sldId="309"/>
        </pc:sldMkLst>
        <pc:spChg chg="mod">
          <ac:chgData name="Dominik Böhler" userId="d6f71161-d1cb-4399-82c4-d80fb5b4761d" providerId="ADAL" clId="{96C6C3A8-6765-ED49-AE23-36A610BE86AB}" dt="2021-02-17T09:11:39.612" v="1"/>
          <ac:spMkLst>
            <pc:docMk/>
            <pc:sldMk cId="562621552" sldId="309"/>
            <ac:spMk id="4" creationId="{00000000-0000-0000-0000-000000000000}"/>
          </ac:spMkLst>
        </pc:spChg>
        <pc:picChg chg="mod">
          <ac:chgData name="Dominik Böhler" userId="d6f71161-d1cb-4399-82c4-d80fb5b4761d" providerId="ADAL" clId="{96C6C3A8-6765-ED49-AE23-36A610BE86AB}" dt="2021-02-17T09:11:39.612" v="1"/>
          <ac:picMkLst>
            <pc:docMk/>
            <pc:sldMk cId="562621552" sldId="309"/>
            <ac:picMk id="3" creationId="{00000000-0000-0000-0000-000000000000}"/>
          </ac:picMkLst>
        </pc:picChg>
      </pc:sldChg>
      <pc:sldChg chg="modSp modNotes">
        <pc:chgData name="Dominik Böhler" userId="d6f71161-d1cb-4399-82c4-d80fb5b4761d" providerId="ADAL" clId="{96C6C3A8-6765-ED49-AE23-36A610BE86AB}" dt="2021-02-17T09:11:39.612" v="1"/>
        <pc:sldMkLst>
          <pc:docMk/>
          <pc:sldMk cId="3730012623" sldId="310"/>
        </pc:sldMkLst>
        <pc:spChg chg="mod">
          <ac:chgData name="Dominik Böhler" userId="d6f71161-d1cb-4399-82c4-d80fb5b4761d" providerId="ADAL" clId="{96C6C3A8-6765-ED49-AE23-36A610BE86AB}" dt="2021-02-17T09:11:39.612" v="1"/>
          <ac:spMkLst>
            <pc:docMk/>
            <pc:sldMk cId="3730012623" sldId="310"/>
            <ac:spMk id="4" creationId="{00000000-0000-0000-0000-000000000000}"/>
          </ac:spMkLst>
        </pc:spChg>
        <pc:picChg chg="mod">
          <ac:chgData name="Dominik Böhler" userId="d6f71161-d1cb-4399-82c4-d80fb5b4761d" providerId="ADAL" clId="{96C6C3A8-6765-ED49-AE23-36A610BE86AB}" dt="2021-02-17T09:11:39.612" v="1"/>
          <ac:picMkLst>
            <pc:docMk/>
            <pc:sldMk cId="3730012623" sldId="310"/>
            <ac:picMk id="3" creationId="{00000000-0000-0000-0000-000000000000}"/>
          </ac:picMkLst>
        </pc:picChg>
      </pc:sldChg>
      <pc:sldChg chg="modSp">
        <pc:chgData name="Dominik Böhler" userId="d6f71161-d1cb-4399-82c4-d80fb5b4761d" providerId="ADAL" clId="{96C6C3A8-6765-ED49-AE23-36A610BE86AB}" dt="2021-02-17T09:11:39.612" v="1"/>
        <pc:sldMkLst>
          <pc:docMk/>
          <pc:sldMk cId="830526548" sldId="311"/>
        </pc:sldMkLst>
        <pc:spChg chg="mod">
          <ac:chgData name="Dominik Böhler" userId="d6f71161-d1cb-4399-82c4-d80fb5b4761d" providerId="ADAL" clId="{96C6C3A8-6765-ED49-AE23-36A610BE86AB}" dt="2021-02-17T09:11:39.612" v="1"/>
          <ac:spMkLst>
            <pc:docMk/>
            <pc:sldMk cId="830526548" sldId="311"/>
            <ac:spMk id="4" creationId="{00000000-0000-0000-0000-000000000000}"/>
          </ac:spMkLst>
        </pc:spChg>
      </pc:sldChg>
      <pc:sldChg chg="modSp modNotes">
        <pc:chgData name="Dominik Böhler" userId="d6f71161-d1cb-4399-82c4-d80fb5b4761d" providerId="ADAL" clId="{96C6C3A8-6765-ED49-AE23-36A610BE86AB}" dt="2021-02-17T09:11:39.612" v="1"/>
        <pc:sldMkLst>
          <pc:docMk/>
          <pc:sldMk cId="3438385451" sldId="312"/>
        </pc:sldMkLst>
        <pc:spChg chg="mod">
          <ac:chgData name="Dominik Böhler" userId="d6f71161-d1cb-4399-82c4-d80fb5b4761d" providerId="ADAL" clId="{96C6C3A8-6765-ED49-AE23-36A610BE86AB}" dt="2021-02-17T09:11:39.612" v="1"/>
          <ac:spMkLst>
            <pc:docMk/>
            <pc:sldMk cId="3438385451" sldId="312"/>
            <ac:spMk id="3" creationId="{00000000-0000-0000-0000-000000000000}"/>
          </ac:spMkLst>
        </pc:spChg>
        <pc:picChg chg="mod">
          <ac:chgData name="Dominik Böhler" userId="d6f71161-d1cb-4399-82c4-d80fb5b4761d" providerId="ADAL" clId="{96C6C3A8-6765-ED49-AE23-36A610BE86AB}" dt="2021-02-17T09:11:39.612" v="1"/>
          <ac:picMkLst>
            <pc:docMk/>
            <pc:sldMk cId="3438385451" sldId="312"/>
            <ac:picMk id="6" creationId="{00000000-0000-0000-0000-000000000000}"/>
          </ac:picMkLst>
        </pc:picChg>
      </pc:sldChg>
      <pc:sldChg chg="modSp modNotes">
        <pc:chgData name="Dominik Böhler" userId="d6f71161-d1cb-4399-82c4-d80fb5b4761d" providerId="ADAL" clId="{96C6C3A8-6765-ED49-AE23-36A610BE86AB}" dt="2021-02-17T09:11:39.612" v="1"/>
        <pc:sldMkLst>
          <pc:docMk/>
          <pc:sldMk cId="4135503315" sldId="314"/>
        </pc:sldMkLst>
        <pc:spChg chg="mod">
          <ac:chgData name="Dominik Böhler" userId="d6f71161-d1cb-4399-82c4-d80fb5b4761d" providerId="ADAL" clId="{96C6C3A8-6765-ED49-AE23-36A610BE86AB}" dt="2021-02-17T09:11:39.612" v="1"/>
          <ac:spMkLst>
            <pc:docMk/>
            <pc:sldMk cId="4135503315" sldId="314"/>
            <ac:spMk id="3" creationId="{00000000-0000-0000-0000-000000000000}"/>
          </ac:spMkLst>
        </pc:spChg>
        <pc:picChg chg="mod">
          <ac:chgData name="Dominik Böhler" userId="d6f71161-d1cb-4399-82c4-d80fb5b4761d" providerId="ADAL" clId="{96C6C3A8-6765-ED49-AE23-36A610BE86AB}" dt="2021-02-17T09:11:39.612" v="1"/>
          <ac:picMkLst>
            <pc:docMk/>
            <pc:sldMk cId="4135503315" sldId="314"/>
            <ac:picMk id="4" creationId="{00000000-0000-0000-0000-000000000000}"/>
          </ac:picMkLst>
        </pc:picChg>
      </pc:sldChg>
      <pc:sldChg chg="modSp modNotes">
        <pc:chgData name="Dominik Böhler" userId="d6f71161-d1cb-4399-82c4-d80fb5b4761d" providerId="ADAL" clId="{96C6C3A8-6765-ED49-AE23-36A610BE86AB}" dt="2021-02-17T09:11:39.612" v="1"/>
        <pc:sldMkLst>
          <pc:docMk/>
          <pc:sldMk cId="2848427001" sldId="316"/>
        </pc:sldMkLst>
        <pc:spChg chg="mod">
          <ac:chgData name="Dominik Böhler" userId="d6f71161-d1cb-4399-82c4-d80fb5b4761d" providerId="ADAL" clId="{96C6C3A8-6765-ED49-AE23-36A610BE86AB}" dt="2021-02-17T09:11:39.612" v="1"/>
          <ac:spMkLst>
            <pc:docMk/>
            <pc:sldMk cId="2848427001" sldId="316"/>
            <ac:spMk id="5" creationId="{00000000-0000-0000-0000-000000000000}"/>
          </ac:spMkLst>
        </pc:spChg>
        <pc:spChg chg="mod">
          <ac:chgData name="Dominik Böhler" userId="d6f71161-d1cb-4399-82c4-d80fb5b4761d" providerId="ADAL" clId="{96C6C3A8-6765-ED49-AE23-36A610BE86AB}" dt="2021-02-17T09:11:39.612" v="1"/>
          <ac:spMkLst>
            <pc:docMk/>
            <pc:sldMk cId="2848427001" sldId="316"/>
            <ac:spMk id="7" creationId="{00000000-0000-0000-0000-000000000000}"/>
          </ac:spMkLst>
        </pc:spChg>
        <pc:graphicFrameChg chg="mod">
          <ac:chgData name="Dominik Böhler" userId="d6f71161-d1cb-4399-82c4-d80fb5b4761d" providerId="ADAL" clId="{96C6C3A8-6765-ED49-AE23-36A610BE86AB}" dt="2021-02-17T09:11:39.612" v="1"/>
          <ac:graphicFrameMkLst>
            <pc:docMk/>
            <pc:sldMk cId="2848427001" sldId="316"/>
            <ac:graphicFrameMk id="6" creationId="{00000000-0000-0000-0000-000000000000}"/>
          </ac:graphicFrameMkLst>
        </pc:graphicFrameChg>
      </pc:sldChg>
      <pc:sldChg chg="modSp modNotes">
        <pc:chgData name="Dominik Böhler" userId="d6f71161-d1cb-4399-82c4-d80fb5b4761d" providerId="ADAL" clId="{96C6C3A8-6765-ED49-AE23-36A610BE86AB}" dt="2021-02-17T09:11:39.612" v="1"/>
        <pc:sldMkLst>
          <pc:docMk/>
          <pc:sldMk cId="159715266" sldId="317"/>
        </pc:sldMkLst>
        <pc:spChg chg="mod">
          <ac:chgData name="Dominik Böhler" userId="d6f71161-d1cb-4399-82c4-d80fb5b4761d" providerId="ADAL" clId="{96C6C3A8-6765-ED49-AE23-36A610BE86AB}" dt="2021-02-17T09:11:39.612" v="1"/>
          <ac:spMkLst>
            <pc:docMk/>
            <pc:sldMk cId="159715266" sldId="317"/>
            <ac:spMk id="4" creationId="{00000000-0000-0000-0000-000000000000}"/>
          </ac:spMkLst>
        </pc:spChg>
        <pc:spChg chg="mod">
          <ac:chgData name="Dominik Böhler" userId="d6f71161-d1cb-4399-82c4-d80fb5b4761d" providerId="ADAL" clId="{96C6C3A8-6765-ED49-AE23-36A610BE86AB}" dt="2021-02-17T09:11:39.612" v="1"/>
          <ac:spMkLst>
            <pc:docMk/>
            <pc:sldMk cId="159715266" sldId="317"/>
            <ac:spMk id="7" creationId="{00000000-0000-0000-0000-000000000000}"/>
          </ac:spMkLst>
        </pc:spChg>
        <pc:graphicFrameChg chg="mod">
          <ac:chgData name="Dominik Böhler" userId="d6f71161-d1cb-4399-82c4-d80fb5b4761d" providerId="ADAL" clId="{96C6C3A8-6765-ED49-AE23-36A610BE86AB}" dt="2021-02-17T09:11:39.612" v="1"/>
          <ac:graphicFrameMkLst>
            <pc:docMk/>
            <pc:sldMk cId="159715266" sldId="317"/>
            <ac:graphicFrameMk id="6" creationId="{00000000-0000-0000-0000-000000000000}"/>
          </ac:graphicFrameMkLst>
        </pc:graphicFrameChg>
      </pc:sldChg>
      <pc:sldChg chg="modSp">
        <pc:chgData name="Dominik Böhler" userId="d6f71161-d1cb-4399-82c4-d80fb5b4761d" providerId="ADAL" clId="{96C6C3A8-6765-ED49-AE23-36A610BE86AB}" dt="2021-02-17T09:11:39.612" v="1"/>
        <pc:sldMkLst>
          <pc:docMk/>
          <pc:sldMk cId="2313594813" sldId="318"/>
        </pc:sldMkLst>
        <pc:spChg chg="mod">
          <ac:chgData name="Dominik Böhler" userId="d6f71161-d1cb-4399-82c4-d80fb5b4761d" providerId="ADAL" clId="{96C6C3A8-6765-ED49-AE23-36A610BE86AB}" dt="2021-02-17T09:11:39.612" v="1"/>
          <ac:spMkLst>
            <pc:docMk/>
            <pc:sldMk cId="2313594813" sldId="318"/>
            <ac:spMk id="5" creationId="{00000000-0000-0000-0000-000000000000}"/>
          </ac:spMkLst>
        </pc:spChg>
      </pc:sldChg>
      <pc:sldChg chg="modSp modNotes">
        <pc:chgData name="Dominik Böhler" userId="d6f71161-d1cb-4399-82c4-d80fb5b4761d" providerId="ADAL" clId="{96C6C3A8-6765-ED49-AE23-36A610BE86AB}" dt="2021-02-17T09:11:39.612" v="1"/>
        <pc:sldMkLst>
          <pc:docMk/>
          <pc:sldMk cId="3734523306" sldId="319"/>
        </pc:sldMkLst>
        <pc:spChg chg="mod">
          <ac:chgData name="Dominik Böhler" userId="d6f71161-d1cb-4399-82c4-d80fb5b4761d" providerId="ADAL" clId="{96C6C3A8-6765-ED49-AE23-36A610BE86AB}" dt="2021-02-17T09:11:39.612" v="1"/>
          <ac:spMkLst>
            <pc:docMk/>
            <pc:sldMk cId="3734523306" sldId="319"/>
            <ac:spMk id="3" creationId="{00000000-0000-0000-0000-000000000000}"/>
          </ac:spMkLst>
        </pc:spChg>
        <pc:picChg chg="mod">
          <ac:chgData name="Dominik Böhler" userId="d6f71161-d1cb-4399-82c4-d80fb5b4761d" providerId="ADAL" clId="{96C6C3A8-6765-ED49-AE23-36A610BE86AB}" dt="2021-02-17T09:11:39.612" v="1"/>
          <ac:picMkLst>
            <pc:docMk/>
            <pc:sldMk cId="3734523306" sldId="319"/>
            <ac:picMk id="6" creationId="{062F81BB-E737-409D-8BE0-1633F0753456}"/>
          </ac:picMkLst>
        </pc:picChg>
      </pc:sldChg>
      <pc:sldChg chg="modSp modNotes">
        <pc:chgData name="Dominik Böhler" userId="d6f71161-d1cb-4399-82c4-d80fb5b4761d" providerId="ADAL" clId="{96C6C3A8-6765-ED49-AE23-36A610BE86AB}" dt="2021-02-17T09:11:39.612" v="1"/>
        <pc:sldMkLst>
          <pc:docMk/>
          <pc:sldMk cId="1468866783" sldId="321"/>
        </pc:sldMkLst>
        <pc:spChg chg="mod">
          <ac:chgData name="Dominik Böhler" userId="d6f71161-d1cb-4399-82c4-d80fb5b4761d" providerId="ADAL" clId="{96C6C3A8-6765-ED49-AE23-36A610BE86AB}" dt="2021-02-17T09:11:39.612" v="1"/>
          <ac:spMkLst>
            <pc:docMk/>
            <pc:sldMk cId="1468866783" sldId="321"/>
            <ac:spMk id="3" creationId="{00000000-0000-0000-0000-000000000000}"/>
          </ac:spMkLst>
        </pc:spChg>
        <pc:spChg chg="mod">
          <ac:chgData name="Dominik Böhler" userId="d6f71161-d1cb-4399-82c4-d80fb5b4761d" providerId="ADAL" clId="{96C6C3A8-6765-ED49-AE23-36A610BE86AB}" dt="2021-02-17T09:11:39.612" v="1"/>
          <ac:spMkLst>
            <pc:docMk/>
            <pc:sldMk cId="1468866783" sldId="321"/>
            <ac:spMk id="4" creationId="{00000000-0000-0000-0000-000000000000}"/>
          </ac:spMkLst>
        </pc:spChg>
        <pc:spChg chg="mod">
          <ac:chgData name="Dominik Böhler" userId="d6f71161-d1cb-4399-82c4-d80fb5b4761d" providerId="ADAL" clId="{96C6C3A8-6765-ED49-AE23-36A610BE86AB}" dt="2021-02-17T09:11:39.612" v="1"/>
          <ac:spMkLst>
            <pc:docMk/>
            <pc:sldMk cId="1468866783" sldId="321"/>
            <ac:spMk id="5" creationId="{00000000-0000-0000-0000-000000000000}"/>
          </ac:spMkLst>
        </pc:spChg>
        <pc:picChg chg="mod">
          <ac:chgData name="Dominik Böhler" userId="d6f71161-d1cb-4399-82c4-d80fb5b4761d" providerId="ADAL" clId="{96C6C3A8-6765-ED49-AE23-36A610BE86AB}" dt="2021-02-17T09:11:39.612" v="1"/>
          <ac:picMkLst>
            <pc:docMk/>
            <pc:sldMk cId="1468866783" sldId="321"/>
            <ac:picMk id="7" creationId="{00000000-0000-0000-0000-000000000000}"/>
          </ac:picMkLst>
        </pc:picChg>
      </pc:sldChg>
      <pc:sldChg chg="modSp">
        <pc:chgData name="Dominik Böhler" userId="d6f71161-d1cb-4399-82c4-d80fb5b4761d" providerId="ADAL" clId="{96C6C3A8-6765-ED49-AE23-36A610BE86AB}" dt="2021-02-17T09:11:39.612" v="1"/>
        <pc:sldMkLst>
          <pc:docMk/>
          <pc:sldMk cId="1369122734" sldId="322"/>
        </pc:sldMkLst>
        <pc:spChg chg="mod">
          <ac:chgData name="Dominik Böhler" userId="d6f71161-d1cb-4399-82c4-d80fb5b4761d" providerId="ADAL" clId="{96C6C3A8-6765-ED49-AE23-36A610BE86AB}" dt="2021-02-17T09:11:39.612" v="1"/>
          <ac:spMkLst>
            <pc:docMk/>
            <pc:sldMk cId="1369122734" sldId="322"/>
            <ac:spMk id="3" creationId="{00000000-0000-0000-0000-000000000000}"/>
          </ac:spMkLst>
        </pc:spChg>
        <pc:picChg chg="mod">
          <ac:chgData name="Dominik Böhler" userId="d6f71161-d1cb-4399-82c4-d80fb5b4761d" providerId="ADAL" clId="{96C6C3A8-6765-ED49-AE23-36A610BE86AB}" dt="2021-02-17T09:11:39.612" v="1"/>
          <ac:picMkLst>
            <pc:docMk/>
            <pc:sldMk cId="1369122734" sldId="322"/>
            <ac:picMk id="6" creationId="{DC3968A3-CBE4-42EE-AE57-33350E20F271}"/>
          </ac:picMkLst>
        </pc:picChg>
      </pc:sldChg>
      <pc:sldChg chg="modSp modNotes">
        <pc:chgData name="Dominik Böhler" userId="d6f71161-d1cb-4399-82c4-d80fb5b4761d" providerId="ADAL" clId="{96C6C3A8-6765-ED49-AE23-36A610BE86AB}" dt="2021-02-17T09:11:39.612" v="1"/>
        <pc:sldMkLst>
          <pc:docMk/>
          <pc:sldMk cId="2551224021" sldId="323"/>
        </pc:sldMkLst>
        <pc:spChg chg="mod">
          <ac:chgData name="Dominik Böhler" userId="d6f71161-d1cb-4399-82c4-d80fb5b4761d" providerId="ADAL" clId="{96C6C3A8-6765-ED49-AE23-36A610BE86AB}" dt="2021-02-17T09:11:39.612" v="1"/>
          <ac:spMkLst>
            <pc:docMk/>
            <pc:sldMk cId="2551224021" sldId="323"/>
            <ac:spMk id="4" creationId="{00000000-0000-0000-0000-000000000000}"/>
          </ac:spMkLst>
        </pc:spChg>
        <pc:picChg chg="mod">
          <ac:chgData name="Dominik Böhler" userId="d6f71161-d1cb-4399-82c4-d80fb5b4761d" providerId="ADAL" clId="{96C6C3A8-6765-ED49-AE23-36A610BE86AB}" dt="2021-02-17T09:11:39.612" v="1"/>
          <ac:picMkLst>
            <pc:docMk/>
            <pc:sldMk cId="2551224021" sldId="323"/>
            <ac:picMk id="5" creationId="{39BAF685-357A-492B-8829-E4FD0D4AC551}"/>
          </ac:picMkLst>
        </pc:picChg>
      </pc:sldChg>
      <pc:sldChg chg="modSp modNotes">
        <pc:chgData name="Dominik Böhler" userId="d6f71161-d1cb-4399-82c4-d80fb5b4761d" providerId="ADAL" clId="{96C6C3A8-6765-ED49-AE23-36A610BE86AB}" dt="2021-02-17T09:11:39.612" v="1"/>
        <pc:sldMkLst>
          <pc:docMk/>
          <pc:sldMk cId="596177608" sldId="324"/>
        </pc:sldMkLst>
        <pc:spChg chg="mod">
          <ac:chgData name="Dominik Böhler" userId="d6f71161-d1cb-4399-82c4-d80fb5b4761d" providerId="ADAL" clId="{96C6C3A8-6765-ED49-AE23-36A610BE86AB}" dt="2021-02-17T09:11:39.612" v="1"/>
          <ac:spMkLst>
            <pc:docMk/>
            <pc:sldMk cId="596177608" sldId="324"/>
            <ac:spMk id="3" creationId="{00000000-0000-0000-0000-000000000000}"/>
          </ac:spMkLst>
        </pc:spChg>
        <pc:picChg chg="mod">
          <ac:chgData name="Dominik Böhler" userId="d6f71161-d1cb-4399-82c4-d80fb5b4761d" providerId="ADAL" clId="{96C6C3A8-6765-ED49-AE23-36A610BE86AB}" dt="2021-02-17T09:11:39.612" v="1"/>
          <ac:picMkLst>
            <pc:docMk/>
            <pc:sldMk cId="596177608" sldId="324"/>
            <ac:picMk id="6" creationId="{69E73693-86EE-44E5-B18F-156E5691A680}"/>
          </ac:picMkLst>
        </pc:picChg>
      </pc:sldChg>
      <pc:sldChg chg="modSp modNotes">
        <pc:chgData name="Dominik Böhler" userId="d6f71161-d1cb-4399-82c4-d80fb5b4761d" providerId="ADAL" clId="{96C6C3A8-6765-ED49-AE23-36A610BE86AB}" dt="2021-02-17T09:11:39.612" v="1"/>
        <pc:sldMkLst>
          <pc:docMk/>
          <pc:sldMk cId="249309425" sldId="326"/>
        </pc:sldMkLst>
        <pc:spChg chg="mod">
          <ac:chgData name="Dominik Böhler" userId="d6f71161-d1cb-4399-82c4-d80fb5b4761d" providerId="ADAL" clId="{96C6C3A8-6765-ED49-AE23-36A610BE86AB}" dt="2021-02-17T09:11:39.612" v="1"/>
          <ac:spMkLst>
            <pc:docMk/>
            <pc:sldMk cId="249309425" sldId="326"/>
            <ac:spMk id="3" creationId="{00000000-0000-0000-0000-000000000000}"/>
          </ac:spMkLst>
        </pc:spChg>
        <pc:picChg chg="mod">
          <ac:chgData name="Dominik Böhler" userId="d6f71161-d1cb-4399-82c4-d80fb5b4761d" providerId="ADAL" clId="{96C6C3A8-6765-ED49-AE23-36A610BE86AB}" dt="2021-02-17T09:11:39.612" v="1"/>
          <ac:picMkLst>
            <pc:docMk/>
            <pc:sldMk cId="249309425" sldId="326"/>
            <ac:picMk id="6" creationId="{00000000-0000-0000-0000-000000000000}"/>
          </ac:picMkLst>
        </pc:picChg>
      </pc:sldChg>
      <pc:sldChg chg="modSp modNotes">
        <pc:chgData name="Dominik Böhler" userId="d6f71161-d1cb-4399-82c4-d80fb5b4761d" providerId="ADAL" clId="{96C6C3A8-6765-ED49-AE23-36A610BE86AB}" dt="2021-02-17T09:11:39.612" v="1"/>
        <pc:sldMkLst>
          <pc:docMk/>
          <pc:sldMk cId="3751122362" sldId="327"/>
        </pc:sldMkLst>
        <pc:spChg chg="mod">
          <ac:chgData name="Dominik Böhler" userId="d6f71161-d1cb-4399-82c4-d80fb5b4761d" providerId="ADAL" clId="{96C6C3A8-6765-ED49-AE23-36A610BE86AB}" dt="2021-02-17T09:11:39.612" v="1"/>
          <ac:spMkLst>
            <pc:docMk/>
            <pc:sldMk cId="3751122362" sldId="327"/>
            <ac:spMk id="3" creationId="{00000000-0000-0000-0000-000000000000}"/>
          </ac:spMkLst>
        </pc:spChg>
        <pc:picChg chg="mod">
          <ac:chgData name="Dominik Böhler" userId="d6f71161-d1cb-4399-82c4-d80fb5b4761d" providerId="ADAL" clId="{96C6C3A8-6765-ED49-AE23-36A610BE86AB}" dt="2021-02-17T09:11:39.612" v="1"/>
          <ac:picMkLst>
            <pc:docMk/>
            <pc:sldMk cId="3751122362" sldId="327"/>
            <ac:picMk id="6" creationId="{00000000-0000-0000-0000-000000000000}"/>
          </ac:picMkLst>
        </pc:picChg>
      </pc:sldChg>
      <pc:sldChg chg="modSp modNotes">
        <pc:chgData name="Dominik Böhler" userId="d6f71161-d1cb-4399-82c4-d80fb5b4761d" providerId="ADAL" clId="{96C6C3A8-6765-ED49-AE23-36A610BE86AB}" dt="2021-02-17T09:11:39.612" v="1"/>
        <pc:sldMkLst>
          <pc:docMk/>
          <pc:sldMk cId="1995521998" sldId="328"/>
        </pc:sldMkLst>
        <pc:spChg chg="mod">
          <ac:chgData name="Dominik Böhler" userId="d6f71161-d1cb-4399-82c4-d80fb5b4761d" providerId="ADAL" clId="{96C6C3A8-6765-ED49-AE23-36A610BE86AB}" dt="2021-02-17T09:11:39.612" v="1"/>
          <ac:spMkLst>
            <pc:docMk/>
            <pc:sldMk cId="1995521998" sldId="328"/>
            <ac:spMk id="3" creationId="{00000000-0000-0000-0000-000000000000}"/>
          </ac:spMkLst>
        </pc:spChg>
        <pc:picChg chg="mod">
          <ac:chgData name="Dominik Böhler" userId="d6f71161-d1cb-4399-82c4-d80fb5b4761d" providerId="ADAL" clId="{96C6C3A8-6765-ED49-AE23-36A610BE86AB}" dt="2021-02-17T09:11:39.612" v="1"/>
          <ac:picMkLst>
            <pc:docMk/>
            <pc:sldMk cId="1995521998" sldId="328"/>
            <ac:picMk id="5" creationId="{7B62DD5A-5677-4604-A25B-09151574796C}"/>
          </ac:picMkLst>
        </pc:picChg>
      </pc:sldChg>
      <pc:sldChg chg="modSp modNotes">
        <pc:chgData name="Dominik Böhler" userId="d6f71161-d1cb-4399-82c4-d80fb5b4761d" providerId="ADAL" clId="{96C6C3A8-6765-ED49-AE23-36A610BE86AB}" dt="2021-02-17T09:11:39.612" v="1"/>
        <pc:sldMkLst>
          <pc:docMk/>
          <pc:sldMk cId="1235644260" sldId="329"/>
        </pc:sldMkLst>
        <pc:spChg chg="mod">
          <ac:chgData name="Dominik Böhler" userId="d6f71161-d1cb-4399-82c4-d80fb5b4761d" providerId="ADAL" clId="{96C6C3A8-6765-ED49-AE23-36A610BE86AB}" dt="2021-02-17T09:11:39.612" v="1"/>
          <ac:spMkLst>
            <pc:docMk/>
            <pc:sldMk cId="1235644260" sldId="329"/>
            <ac:spMk id="5" creationId="{00000000-0000-0000-0000-000000000000}"/>
          </ac:spMkLst>
        </pc:spChg>
        <pc:picChg chg="mod">
          <ac:chgData name="Dominik Böhler" userId="d6f71161-d1cb-4399-82c4-d80fb5b4761d" providerId="ADAL" clId="{96C6C3A8-6765-ED49-AE23-36A610BE86AB}" dt="2021-02-17T09:11:39.612" v="1"/>
          <ac:picMkLst>
            <pc:docMk/>
            <pc:sldMk cId="1235644260" sldId="329"/>
            <ac:picMk id="3" creationId="{00000000-0000-0000-0000-000000000000}"/>
          </ac:picMkLst>
        </pc:picChg>
      </pc:sldChg>
      <pc:sldChg chg="modNotes">
        <pc:chgData name="Dominik Böhler" userId="d6f71161-d1cb-4399-82c4-d80fb5b4761d" providerId="ADAL" clId="{96C6C3A8-6765-ED49-AE23-36A610BE86AB}" dt="2021-02-17T09:11:39.612" v="1"/>
        <pc:sldMkLst>
          <pc:docMk/>
          <pc:sldMk cId="3588079591" sldId="330"/>
        </pc:sldMkLst>
      </pc:sldChg>
      <pc:sldChg chg="modSp modNotes">
        <pc:chgData name="Dominik Böhler" userId="d6f71161-d1cb-4399-82c4-d80fb5b4761d" providerId="ADAL" clId="{96C6C3A8-6765-ED49-AE23-36A610BE86AB}" dt="2021-02-17T09:11:39.612" v="1"/>
        <pc:sldMkLst>
          <pc:docMk/>
          <pc:sldMk cId="3727836339" sldId="331"/>
        </pc:sldMkLst>
        <pc:spChg chg="mod">
          <ac:chgData name="Dominik Böhler" userId="d6f71161-d1cb-4399-82c4-d80fb5b4761d" providerId="ADAL" clId="{96C6C3A8-6765-ED49-AE23-36A610BE86AB}" dt="2021-02-17T09:11:39.612" v="1"/>
          <ac:spMkLst>
            <pc:docMk/>
            <pc:sldMk cId="3727836339" sldId="331"/>
            <ac:spMk id="4" creationId="{00000000-0000-0000-0000-000000000000}"/>
          </ac:spMkLst>
        </pc:spChg>
        <pc:spChg chg="mod">
          <ac:chgData name="Dominik Böhler" userId="d6f71161-d1cb-4399-82c4-d80fb5b4761d" providerId="ADAL" clId="{96C6C3A8-6765-ED49-AE23-36A610BE86AB}" dt="2021-02-17T09:11:39.612" v="1"/>
          <ac:spMkLst>
            <pc:docMk/>
            <pc:sldMk cId="3727836339" sldId="331"/>
            <ac:spMk id="5" creationId="{D19C1E35-B68F-401F-9A54-999D854535BC}"/>
          </ac:spMkLst>
        </pc:spChg>
        <pc:graphicFrameChg chg="mod">
          <ac:chgData name="Dominik Böhler" userId="d6f71161-d1cb-4399-82c4-d80fb5b4761d" providerId="ADAL" clId="{96C6C3A8-6765-ED49-AE23-36A610BE86AB}" dt="2021-02-17T09:11:39.612" v="1"/>
          <ac:graphicFrameMkLst>
            <pc:docMk/>
            <pc:sldMk cId="3727836339" sldId="331"/>
            <ac:graphicFrameMk id="6" creationId="{00000000-0000-0000-0000-000000000000}"/>
          </ac:graphicFrameMkLst>
        </pc:graphicFrameChg>
      </pc:sldChg>
      <pc:sldChg chg="modSp modNotes">
        <pc:chgData name="Dominik Böhler" userId="d6f71161-d1cb-4399-82c4-d80fb5b4761d" providerId="ADAL" clId="{96C6C3A8-6765-ED49-AE23-36A610BE86AB}" dt="2021-02-17T09:11:39.612" v="1"/>
        <pc:sldMkLst>
          <pc:docMk/>
          <pc:sldMk cId="3422132896" sldId="333"/>
        </pc:sldMkLst>
        <pc:spChg chg="mod">
          <ac:chgData name="Dominik Böhler" userId="d6f71161-d1cb-4399-82c4-d80fb5b4761d" providerId="ADAL" clId="{96C6C3A8-6765-ED49-AE23-36A610BE86AB}" dt="2021-02-17T09:11:39.612" v="1"/>
          <ac:spMkLst>
            <pc:docMk/>
            <pc:sldMk cId="3422132896" sldId="333"/>
            <ac:spMk id="3" creationId="{00000000-0000-0000-0000-000000000000}"/>
          </ac:spMkLst>
        </pc:spChg>
        <pc:picChg chg="mod">
          <ac:chgData name="Dominik Böhler" userId="d6f71161-d1cb-4399-82c4-d80fb5b4761d" providerId="ADAL" clId="{96C6C3A8-6765-ED49-AE23-36A610BE86AB}" dt="2021-02-17T09:11:39.612" v="1"/>
          <ac:picMkLst>
            <pc:docMk/>
            <pc:sldMk cId="3422132896" sldId="333"/>
            <ac:picMk id="6" creationId="{46C0E0E4-E8B0-482D-A1EE-956BA0CE7D66}"/>
          </ac:picMkLst>
        </pc:picChg>
      </pc:sldChg>
      <pc:sldChg chg="modSp modNotes">
        <pc:chgData name="Dominik Böhler" userId="d6f71161-d1cb-4399-82c4-d80fb5b4761d" providerId="ADAL" clId="{96C6C3A8-6765-ED49-AE23-36A610BE86AB}" dt="2021-02-17T09:11:39.612" v="1"/>
        <pc:sldMkLst>
          <pc:docMk/>
          <pc:sldMk cId="3022311488" sldId="334"/>
        </pc:sldMkLst>
        <pc:spChg chg="mod">
          <ac:chgData name="Dominik Böhler" userId="d6f71161-d1cb-4399-82c4-d80fb5b4761d" providerId="ADAL" clId="{96C6C3A8-6765-ED49-AE23-36A610BE86AB}" dt="2021-02-17T09:11:39.612" v="1"/>
          <ac:spMkLst>
            <pc:docMk/>
            <pc:sldMk cId="3022311488" sldId="334"/>
            <ac:spMk id="3" creationId="{00000000-0000-0000-0000-000000000000}"/>
          </ac:spMkLst>
        </pc:spChg>
        <pc:picChg chg="mod">
          <ac:chgData name="Dominik Böhler" userId="d6f71161-d1cb-4399-82c4-d80fb5b4761d" providerId="ADAL" clId="{96C6C3A8-6765-ED49-AE23-36A610BE86AB}" dt="2021-02-17T09:11:39.612" v="1"/>
          <ac:picMkLst>
            <pc:docMk/>
            <pc:sldMk cId="3022311488" sldId="334"/>
            <ac:picMk id="6" creationId="{A5EB867A-9C4A-477B-9E61-932166474422}"/>
          </ac:picMkLst>
        </pc:picChg>
      </pc:sldChg>
      <pc:sldChg chg="modSp modNotes">
        <pc:chgData name="Dominik Böhler" userId="d6f71161-d1cb-4399-82c4-d80fb5b4761d" providerId="ADAL" clId="{96C6C3A8-6765-ED49-AE23-36A610BE86AB}" dt="2021-02-17T09:11:39.612" v="1"/>
        <pc:sldMkLst>
          <pc:docMk/>
          <pc:sldMk cId="211157439" sldId="335"/>
        </pc:sldMkLst>
        <pc:spChg chg="mod">
          <ac:chgData name="Dominik Böhler" userId="d6f71161-d1cb-4399-82c4-d80fb5b4761d" providerId="ADAL" clId="{96C6C3A8-6765-ED49-AE23-36A610BE86AB}" dt="2021-02-17T09:11:39.612" v="1"/>
          <ac:spMkLst>
            <pc:docMk/>
            <pc:sldMk cId="211157439" sldId="335"/>
            <ac:spMk id="3" creationId="{00000000-0000-0000-0000-000000000000}"/>
          </ac:spMkLst>
        </pc:spChg>
        <pc:picChg chg="mod">
          <ac:chgData name="Dominik Böhler" userId="d6f71161-d1cb-4399-82c4-d80fb5b4761d" providerId="ADAL" clId="{96C6C3A8-6765-ED49-AE23-36A610BE86AB}" dt="2021-02-17T09:11:39.612" v="1"/>
          <ac:picMkLst>
            <pc:docMk/>
            <pc:sldMk cId="211157439" sldId="335"/>
            <ac:picMk id="6" creationId="{694ECBA8-0E6F-4CB7-AC17-77D5E2429227}"/>
          </ac:picMkLst>
        </pc:picChg>
      </pc:sldChg>
      <pc:sldChg chg="modSp modNotes">
        <pc:chgData name="Dominik Böhler" userId="d6f71161-d1cb-4399-82c4-d80fb5b4761d" providerId="ADAL" clId="{96C6C3A8-6765-ED49-AE23-36A610BE86AB}" dt="2021-02-17T09:11:39.612" v="1"/>
        <pc:sldMkLst>
          <pc:docMk/>
          <pc:sldMk cId="3012451482" sldId="336"/>
        </pc:sldMkLst>
        <pc:spChg chg="mod">
          <ac:chgData name="Dominik Böhler" userId="d6f71161-d1cb-4399-82c4-d80fb5b4761d" providerId="ADAL" clId="{96C6C3A8-6765-ED49-AE23-36A610BE86AB}" dt="2021-02-17T09:11:39.612" v="1"/>
          <ac:spMkLst>
            <pc:docMk/>
            <pc:sldMk cId="3012451482" sldId="336"/>
            <ac:spMk id="3" creationId="{00000000-0000-0000-0000-000000000000}"/>
          </ac:spMkLst>
        </pc:spChg>
        <pc:picChg chg="mod">
          <ac:chgData name="Dominik Böhler" userId="d6f71161-d1cb-4399-82c4-d80fb5b4761d" providerId="ADAL" clId="{96C6C3A8-6765-ED49-AE23-36A610BE86AB}" dt="2021-02-17T09:11:39.612" v="1"/>
          <ac:picMkLst>
            <pc:docMk/>
            <pc:sldMk cId="3012451482" sldId="336"/>
            <ac:picMk id="6" creationId="{02AADA32-132E-43E3-A817-B1CDDD5691EA}"/>
          </ac:picMkLst>
        </pc:picChg>
      </pc:sldChg>
      <pc:sldChg chg="modSp modNotes">
        <pc:chgData name="Dominik Böhler" userId="d6f71161-d1cb-4399-82c4-d80fb5b4761d" providerId="ADAL" clId="{96C6C3A8-6765-ED49-AE23-36A610BE86AB}" dt="2021-02-17T09:11:39.612" v="1"/>
        <pc:sldMkLst>
          <pc:docMk/>
          <pc:sldMk cId="3365785028" sldId="337"/>
        </pc:sldMkLst>
        <pc:spChg chg="mod">
          <ac:chgData name="Dominik Böhler" userId="d6f71161-d1cb-4399-82c4-d80fb5b4761d" providerId="ADAL" clId="{96C6C3A8-6765-ED49-AE23-36A610BE86AB}" dt="2021-02-17T09:11:39.612" v="1"/>
          <ac:spMkLst>
            <pc:docMk/>
            <pc:sldMk cId="3365785028" sldId="337"/>
            <ac:spMk id="5" creationId="{00000000-0000-0000-0000-000000000000}"/>
          </ac:spMkLst>
        </pc:spChg>
        <pc:spChg chg="mod">
          <ac:chgData name="Dominik Böhler" userId="d6f71161-d1cb-4399-82c4-d80fb5b4761d" providerId="ADAL" clId="{96C6C3A8-6765-ED49-AE23-36A610BE86AB}" dt="2021-02-17T09:11:39.612" v="1"/>
          <ac:spMkLst>
            <pc:docMk/>
            <pc:sldMk cId="3365785028" sldId="337"/>
            <ac:spMk id="6" creationId="{00000000-0000-0000-0000-000000000000}"/>
          </ac:spMkLst>
        </pc:spChg>
        <pc:picChg chg="mod">
          <ac:chgData name="Dominik Böhler" userId="d6f71161-d1cb-4399-82c4-d80fb5b4761d" providerId="ADAL" clId="{96C6C3A8-6765-ED49-AE23-36A610BE86AB}" dt="2021-02-17T09:11:39.612" v="1"/>
          <ac:picMkLst>
            <pc:docMk/>
            <pc:sldMk cId="3365785028" sldId="337"/>
            <ac:picMk id="7" creationId="{81A29435-3F0E-4EE9-B0CB-3090C5CC1203}"/>
          </ac:picMkLst>
        </pc:picChg>
      </pc:sldChg>
      <pc:sldChg chg="modNotes">
        <pc:chgData name="Dominik Böhler" userId="d6f71161-d1cb-4399-82c4-d80fb5b4761d" providerId="ADAL" clId="{96C6C3A8-6765-ED49-AE23-36A610BE86AB}" dt="2021-02-17T09:11:39.612" v="1"/>
        <pc:sldMkLst>
          <pc:docMk/>
          <pc:sldMk cId="3343433760" sldId="338"/>
        </pc:sldMkLst>
      </pc:sldChg>
      <pc:sldChg chg="modNotes">
        <pc:chgData name="Dominik Böhler" userId="d6f71161-d1cb-4399-82c4-d80fb5b4761d" providerId="ADAL" clId="{96C6C3A8-6765-ED49-AE23-36A610BE86AB}" dt="2021-02-17T09:11:39.612" v="1"/>
        <pc:sldMkLst>
          <pc:docMk/>
          <pc:sldMk cId="585675820" sldId="339"/>
        </pc:sldMkLst>
      </pc:sldChg>
      <pc:sldChg chg="modNotes">
        <pc:chgData name="Dominik Böhler" userId="d6f71161-d1cb-4399-82c4-d80fb5b4761d" providerId="ADAL" clId="{96C6C3A8-6765-ED49-AE23-36A610BE86AB}" dt="2021-02-17T09:11:39.612" v="1"/>
        <pc:sldMkLst>
          <pc:docMk/>
          <pc:sldMk cId="1739013853" sldId="340"/>
        </pc:sldMkLst>
      </pc:sldChg>
      <pc:sldChg chg="modNotes">
        <pc:chgData name="Dominik Böhler" userId="d6f71161-d1cb-4399-82c4-d80fb5b4761d" providerId="ADAL" clId="{96C6C3A8-6765-ED49-AE23-36A610BE86AB}" dt="2021-02-17T09:11:39.612" v="1"/>
        <pc:sldMkLst>
          <pc:docMk/>
          <pc:sldMk cId="1974021810" sldId="342"/>
        </pc:sldMkLst>
      </pc:sldChg>
      <pc:sldChg chg="modNotes">
        <pc:chgData name="Dominik Böhler" userId="d6f71161-d1cb-4399-82c4-d80fb5b4761d" providerId="ADAL" clId="{96C6C3A8-6765-ED49-AE23-36A610BE86AB}" dt="2021-02-17T09:11:39.612" v="1"/>
        <pc:sldMkLst>
          <pc:docMk/>
          <pc:sldMk cId="433333766" sldId="345"/>
        </pc:sldMkLst>
      </pc:sldChg>
      <pc:sldMasterChg chg="delSp modSp mod modSldLayout">
        <pc:chgData name="Dominik Böhler" userId="d6f71161-d1cb-4399-82c4-d80fb5b4761d" providerId="ADAL" clId="{96C6C3A8-6765-ED49-AE23-36A610BE86AB}" dt="2021-02-17T09:11:55.844" v="4" actId="14100"/>
        <pc:sldMasterMkLst>
          <pc:docMk/>
          <pc:sldMasterMk cId="0" sldId="2147483659"/>
        </pc:sldMasterMkLst>
        <pc:spChg chg="mod">
          <ac:chgData name="Dominik Böhler" userId="d6f71161-d1cb-4399-82c4-d80fb5b4761d" providerId="ADAL" clId="{96C6C3A8-6765-ED49-AE23-36A610BE86AB}" dt="2021-02-17T09:11:39.612" v="1"/>
          <ac:spMkLst>
            <pc:docMk/>
            <pc:sldMasterMk cId="0" sldId="2147483659"/>
            <ac:spMk id="10" creationId="{00000000-0000-0000-0000-000000000000}"/>
          </ac:spMkLst>
        </pc:spChg>
        <pc:spChg chg="mod">
          <ac:chgData name="Dominik Böhler" userId="d6f71161-d1cb-4399-82c4-d80fb5b4761d" providerId="ADAL" clId="{96C6C3A8-6765-ED49-AE23-36A610BE86AB}" dt="2021-02-17T09:11:39.612" v="1"/>
          <ac:spMkLst>
            <pc:docMk/>
            <pc:sldMasterMk cId="0" sldId="2147483659"/>
            <ac:spMk id="11" creationId="{00000000-0000-0000-0000-000000000000}"/>
          </ac:spMkLst>
        </pc:spChg>
        <pc:spChg chg="mod">
          <ac:chgData name="Dominik Böhler" userId="d6f71161-d1cb-4399-82c4-d80fb5b4761d" providerId="ADAL" clId="{96C6C3A8-6765-ED49-AE23-36A610BE86AB}" dt="2021-02-17T09:11:55.844" v="4" actId="14100"/>
          <ac:spMkLst>
            <pc:docMk/>
            <pc:sldMasterMk cId="0" sldId="2147483659"/>
            <ac:spMk id="12" creationId="{00000000-0000-0000-0000-000000000000}"/>
          </ac:spMkLst>
        </pc:spChg>
        <pc:spChg chg="mod">
          <ac:chgData name="Dominik Böhler" userId="d6f71161-d1cb-4399-82c4-d80fb5b4761d" providerId="ADAL" clId="{96C6C3A8-6765-ED49-AE23-36A610BE86AB}" dt="2021-02-17T09:11:39.612" v="1"/>
          <ac:spMkLst>
            <pc:docMk/>
            <pc:sldMasterMk cId="0" sldId="2147483659"/>
            <ac:spMk id="13" creationId="{00000000-0000-0000-0000-000000000000}"/>
          </ac:spMkLst>
        </pc:spChg>
        <pc:spChg chg="mod">
          <ac:chgData name="Dominik Böhler" userId="d6f71161-d1cb-4399-82c4-d80fb5b4761d" providerId="ADAL" clId="{96C6C3A8-6765-ED49-AE23-36A610BE86AB}" dt="2021-02-17T09:11:39.612" v="1"/>
          <ac:spMkLst>
            <pc:docMk/>
            <pc:sldMasterMk cId="0" sldId="2147483659"/>
            <ac:spMk id="14" creationId="{00000000-0000-0000-0000-000000000000}"/>
          </ac:spMkLst>
        </pc:spChg>
        <pc:spChg chg="del mod">
          <ac:chgData name="Dominik Böhler" userId="d6f71161-d1cb-4399-82c4-d80fb5b4761d" providerId="ADAL" clId="{96C6C3A8-6765-ED49-AE23-36A610BE86AB}" dt="2021-02-17T09:11:49.186" v="3" actId="478"/>
          <ac:spMkLst>
            <pc:docMk/>
            <pc:sldMasterMk cId="0" sldId="2147483659"/>
            <ac:spMk id="16" creationId="{00000000-0000-0000-0000-000000000000}"/>
          </ac:spMkLst>
        </pc:spChg>
        <pc:picChg chg="del mod">
          <ac:chgData name="Dominik Böhler" userId="d6f71161-d1cb-4399-82c4-d80fb5b4761d" providerId="ADAL" clId="{96C6C3A8-6765-ED49-AE23-36A610BE86AB}" dt="2021-02-17T09:11:46.394" v="2" actId="478"/>
          <ac:picMkLst>
            <pc:docMk/>
            <pc:sldMasterMk cId="0" sldId="2147483659"/>
            <ac:picMk id="15" creationId="{00000000-0000-0000-0000-000000000000}"/>
          </ac:picMkLst>
        </pc:picChg>
        <pc:sldLayoutChg chg="modSp">
          <pc:chgData name="Dominik Böhler" userId="d6f71161-d1cb-4399-82c4-d80fb5b4761d" providerId="ADAL" clId="{96C6C3A8-6765-ED49-AE23-36A610BE86AB}" dt="2021-02-17T09:11:39.612" v="1"/>
          <pc:sldLayoutMkLst>
            <pc:docMk/>
            <pc:sldMasterMk cId="0" sldId="2147483659"/>
            <pc:sldLayoutMk cId="0" sldId="2147483649"/>
          </pc:sldLayoutMkLst>
          <pc:spChg chg="mod">
            <ac:chgData name="Dominik Böhler" userId="d6f71161-d1cb-4399-82c4-d80fb5b4761d" providerId="ADAL" clId="{96C6C3A8-6765-ED49-AE23-36A610BE86AB}" dt="2021-02-17T09:11:39.612" v="1"/>
            <ac:spMkLst>
              <pc:docMk/>
              <pc:sldMasterMk cId="0" sldId="2147483659"/>
              <pc:sldLayoutMk cId="0" sldId="2147483649"/>
              <ac:spMk id="25"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49"/>
              <ac:spMk id="26"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0" sldId="2147483651"/>
          </pc:sldLayoutMkLst>
          <pc:spChg chg="mod">
            <ac:chgData name="Dominik Böhler" userId="d6f71161-d1cb-4399-82c4-d80fb5b4761d" providerId="ADAL" clId="{96C6C3A8-6765-ED49-AE23-36A610BE86AB}" dt="2021-02-17T09:11:39.612" v="1"/>
            <ac:spMkLst>
              <pc:docMk/>
              <pc:sldMasterMk cId="0" sldId="2147483659"/>
              <pc:sldLayoutMk cId="0" sldId="2147483651"/>
              <ac:spMk id="38"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1"/>
              <ac:spMk id="39"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1"/>
              <ac:spMk id="40"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1"/>
              <ac:spMk id="41"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1"/>
              <ac:spMk id="42"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1"/>
              <ac:spMk id="43"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1"/>
              <ac:spMk id="44"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0" sldId="2147483654"/>
          </pc:sldLayoutMkLst>
          <pc:spChg chg="mod">
            <ac:chgData name="Dominik Böhler" userId="d6f71161-d1cb-4399-82c4-d80fb5b4761d" providerId="ADAL" clId="{96C6C3A8-6765-ED49-AE23-36A610BE86AB}" dt="2021-02-17T09:11:39.612" v="1"/>
            <ac:spMkLst>
              <pc:docMk/>
              <pc:sldMasterMk cId="0" sldId="2147483659"/>
              <pc:sldLayoutMk cId="0" sldId="2147483654"/>
              <ac:spMk id="62"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4"/>
              <ac:spMk id="63"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4"/>
              <ac:spMk id="64"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4"/>
              <ac:spMk id="65"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4"/>
              <ac:spMk id="66"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4"/>
              <ac:spMk id="67"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0" sldId="2147483655"/>
          </pc:sldLayoutMkLst>
          <pc:spChg chg="mod">
            <ac:chgData name="Dominik Böhler" userId="d6f71161-d1cb-4399-82c4-d80fb5b4761d" providerId="ADAL" clId="{96C6C3A8-6765-ED49-AE23-36A610BE86AB}" dt="2021-02-17T09:11:39.612" v="1"/>
            <ac:spMkLst>
              <pc:docMk/>
              <pc:sldMasterMk cId="0" sldId="2147483659"/>
              <pc:sldLayoutMk cId="0" sldId="2147483655"/>
              <ac:spMk id="69"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5"/>
              <ac:spMk id="70"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5"/>
              <ac:spMk id="71"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5"/>
              <ac:spMk id="72"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5"/>
              <ac:spMk id="73"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0" sldId="2147483656"/>
          </pc:sldLayoutMkLst>
          <pc:spChg chg="mod">
            <ac:chgData name="Dominik Böhler" userId="d6f71161-d1cb-4399-82c4-d80fb5b4761d" providerId="ADAL" clId="{96C6C3A8-6765-ED49-AE23-36A610BE86AB}" dt="2021-02-17T09:11:39.612" v="1"/>
            <ac:spMkLst>
              <pc:docMk/>
              <pc:sldMasterMk cId="0" sldId="2147483659"/>
              <pc:sldLayoutMk cId="0" sldId="2147483656"/>
              <ac:spMk id="75"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6"/>
              <ac:spMk id="76"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6"/>
              <ac:spMk id="77"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6"/>
              <ac:spMk id="78"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0" sldId="2147483657"/>
          </pc:sldLayoutMkLst>
          <pc:spChg chg="mod">
            <ac:chgData name="Dominik Böhler" userId="d6f71161-d1cb-4399-82c4-d80fb5b4761d" providerId="ADAL" clId="{96C6C3A8-6765-ED49-AE23-36A610BE86AB}" dt="2021-02-17T09:11:39.612" v="1"/>
            <ac:spMkLst>
              <pc:docMk/>
              <pc:sldMasterMk cId="0" sldId="2147483659"/>
              <pc:sldLayoutMk cId="0" sldId="2147483657"/>
              <ac:spMk id="80"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7"/>
              <ac:spMk id="81"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0" sldId="2147483657"/>
              <ac:spMk id="82"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3245734942" sldId="2147483665"/>
          </pc:sldLayoutMkLst>
          <pc:spChg chg="mod">
            <ac:chgData name="Dominik Böhler" userId="d6f71161-d1cb-4399-82c4-d80fb5b4761d" providerId="ADAL" clId="{96C6C3A8-6765-ED49-AE23-36A610BE86AB}" dt="2021-02-17T09:11:39.612" v="1"/>
            <ac:spMkLst>
              <pc:docMk/>
              <pc:sldMasterMk cId="0" sldId="2147483659"/>
              <pc:sldLayoutMk cId="3245734942" sldId="2147483665"/>
              <ac:spMk id="18"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245734942" sldId="2147483665"/>
              <ac:spMk id="19"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245734942" sldId="2147483665"/>
              <ac:spMk id="20"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245734942" sldId="2147483665"/>
              <ac:spMk id="21"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245734942" sldId="2147483665"/>
              <ac:spMk id="22"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245734942" sldId="2147483665"/>
              <ac:spMk id="23"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2826302669" sldId="2147483666"/>
          </pc:sldLayoutMkLst>
          <pc:spChg chg="mod">
            <ac:chgData name="Dominik Böhler" userId="d6f71161-d1cb-4399-82c4-d80fb5b4761d" providerId="ADAL" clId="{96C6C3A8-6765-ED49-AE23-36A610BE86AB}" dt="2021-02-17T09:11:39.612" v="1"/>
            <ac:spMkLst>
              <pc:docMk/>
              <pc:sldMasterMk cId="0" sldId="2147483659"/>
              <pc:sldLayoutMk cId="2826302669" sldId="2147483666"/>
              <ac:spMk id="54"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2826302669" sldId="2147483666"/>
              <ac:spMk id="55"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2826302669" sldId="2147483666"/>
              <ac:spMk id="56"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2826302669" sldId="2147483666"/>
              <ac:spMk id="57"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2826302669" sldId="2147483666"/>
              <ac:spMk id="58"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146176256" sldId="2147483667"/>
          </pc:sldLayoutMkLst>
          <pc:spChg chg="mod">
            <ac:chgData name="Dominik Böhler" userId="d6f71161-d1cb-4399-82c4-d80fb5b4761d" providerId="ADAL" clId="{96C6C3A8-6765-ED49-AE23-36A610BE86AB}" dt="2021-02-17T09:11:39.612" v="1"/>
            <ac:spMkLst>
              <pc:docMk/>
              <pc:sldMasterMk cId="0" sldId="2147483659"/>
              <pc:sldLayoutMk cId="146176256" sldId="2147483667"/>
              <ac:spMk id="31"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146176256" sldId="2147483667"/>
              <ac:spMk id="32"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146176256" sldId="2147483667"/>
              <ac:spMk id="33"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146176256" sldId="2147483667"/>
              <ac:spMk id="34"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146176256" sldId="2147483667"/>
              <ac:spMk id="35"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146176256" sldId="2147483667"/>
              <ac:spMk id="36"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3428980213" sldId="2147483668"/>
          </pc:sldLayoutMkLst>
          <pc:spChg chg="mod">
            <ac:chgData name="Dominik Böhler" userId="d6f71161-d1cb-4399-82c4-d80fb5b4761d" providerId="ADAL" clId="{96C6C3A8-6765-ED49-AE23-36A610BE86AB}" dt="2021-02-17T09:11:39.612" v="1"/>
            <ac:spMkLst>
              <pc:docMk/>
              <pc:sldMasterMk cId="0" sldId="2147483659"/>
              <pc:sldLayoutMk cId="3428980213" sldId="2147483668"/>
              <ac:spMk id="3"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428980213" sldId="2147483668"/>
              <ac:spMk id="5"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428980213" sldId="2147483668"/>
              <ac:spMk id="7"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428980213" sldId="2147483668"/>
              <ac:spMk id="9"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428980213" sldId="2147483668"/>
              <ac:spMk id="11"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428980213" sldId="2147483668"/>
              <ac:spMk id="25"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3428980213" sldId="2147483668"/>
              <ac:spMk id="26"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4044794982" sldId="2147483669"/>
          </pc:sldLayoutMkLst>
          <pc:spChg chg="mod">
            <ac:chgData name="Dominik Böhler" userId="d6f71161-d1cb-4399-82c4-d80fb5b4761d" providerId="ADAL" clId="{96C6C3A8-6765-ED49-AE23-36A610BE86AB}" dt="2021-02-17T09:11:39.612" v="1"/>
            <ac:spMkLst>
              <pc:docMk/>
              <pc:sldMasterMk cId="0" sldId="2147483659"/>
              <pc:sldLayoutMk cId="4044794982" sldId="2147483669"/>
              <ac:spMk id="3"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4"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5"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6"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7"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8"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9"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11"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12"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14"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25"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4044794982" sldId="2147483669"/>
              <ac:spMk id="26"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582410946" sldId="2147483678"/>
          </pc:sldLayoutMkLst>
          <pc:spChg chg="mod">
            <ac:chgData name="Dominik Böhler" userId="d6f71161-d1cb-4399-82c4-d80fb5b4761d" providerId="ADAL" clId="{96C6C3A8-6765-ED49-AE23-36A610BE86AB}" dt="2021-02-17T09:11:39.612" v="1"/>
            <ac:spMkLst>
              <pc:docMk/>
              <pc:sldMasterMk cId="0" sldId="2147483659"/>
              <pc:sldLayoutMk cId="582410946" sldId="2147483678"/>
              <ac:spMk id="3"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582410946" sldId="2147483678"/>
              <ac:spMk id="9"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582410946" sldId="2147483678"/>
              <ac:spMk id="11"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582410946" sldId="2147483678"/>
              <ac:spMk id="13" creationId="{00000000-0000-0000-0000-000000000000}"/>
            </ac:spMkLst>
          </pc:spChg>
        </pc:sldLayoutChg>
        <pc:sldLayoutChg chg="modSp">
          <pc:chgData name="Dominik Böhler" userId="d6f71161-d1cb-4399-82c4-d80fb5b4761d" providerId="ADAL" clId="{96C6C3A8-6765-ED49-AE23-36A610BE86AB}" dt="2021-02-17T09:11:39.612" v="1"/>
          <pc:sldLayoutMkLst>
            <pc:docMk/>
            <pc:sldMasterMk cId="0" sldId="2147483659"/>
            <pc:sldLayoutMk cId="102782530" sldId="2147483679"/>
          </pc:sldLayoutMkLst>
          <pc:spChg chg="mod">
            <ac:chgData name="Dominik Böhler" userId="d6f71161-d1cb-4399-82c4-d80fb5b4761d" providerId="ADAL" clId="{96C6C3A8-6765-ED49-AE23-36A610BE86AB}" dt="2021-02-17T09:11:39.612" v="1"/>
            <ac:spMkLst>
              <pc:docMk/>
              <pc:sldMasterMk cId="0" sldId="2147483659"/>
              <pc:sldLayoutMk cId="102782530" sldId="2147483679"/>
              <ac:spMk id="3"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102782530" sldId="2147483679"/>
              <ac:spMk id="9"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102782530" sldId="2147483679"/>
              <ac:spMk id="10"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102782530" sldId="2147483679"/>
              <ac:spMk id="11" creationId="{00000000-0000-0000-0000-000000000000}"/>
            </ac:spMkLst>
          </pc:spChg>
          <pc:spChg chg="mod">
            <ac:chgData name="Dominik Böhler" userId="d6f71161-d1cb-4399-82c4-d80fb5b4761d" providerId="ADAL" clId="{96C6C3A8-6765-ED49-AE23-36A610BE86AB}" dt="2021-02-17T09:11:39.612" v="1"/>
            <ac:spMkLst>
              <pc:docMk/>
              <pc:sldMasterMk cId="0" sldId="2147483659"/>
              <pc:sldLayoutMk cId="102782530" sldId="2147483679"/>
              <ac:spMk id="13" creationId="{00000000-0000-0000-0000-000000000000}"/>
            </ac:spMkLst>
          </pc:spChg>
        </pc:sldLayoutChg>
      </pc:sldMasterChg>
      <pc:sldMasterChg chg="delSp modSp mod modSldLayout">
        <pc:chgData name="Dominik Böhler" userId="d6f71161-d1cb-4399-82c4-d80fb5b4761d" providerId="ADAL" clId="{96C6C3A8-6765-ED49-AE23-36A610BE86AB}" dt="2021-02-17T09:11:39.612" v="1"/>
        <pc:sldMasterMkLst>
          <pc:docMk/>
          <pc:sldMasterMk cId="200283969" sldId="2147483660"/>
        </pc:sldMasterMkLst>
        <pc:spChg chg="mod">
          <ac:chgData name="Dominik Böhler" userId="d6f71161-d1cb-4399-82c4-d80fb5b4761d" providerId="ADAL" clId="{96C6C3A8-6765-ED49-AE23-36A610BE86AB}" dt="2021-02-17T09:11:39.612" v="1"/>
          <ac:spMkLst>
            <pc:docMk/>
            <pc:sldMasterMk cId="200283969" sldId="2147483660"/>
            <ac:spMk id="10"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ac:spMk id="11"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ac:spMk id="12"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ac:spMk id="13"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ac:spMk id="14" creationId="{00000000-0000-0000-0000-000000000000}"/>
          </ac:spMkLst>
        </pc:spChg>
        <pc:picChg chg="del">
          <ac:chgData name="Dominik Böhler" userId="d6f71161-d1cb-4399-82c4-d80fb5b4761d" providerId="ADAL" clId="{96C6C3A8-6765-ED49-AE23-36A610BE86AB}" dt="2021-02-17T09:11:37.449" v="0" actId="478"/>
          <ac:picMkLst>
            <pc:docMk/>
            <pc:sldMasterMk cId="200283969" sldId="2147483660"/>
            <ac:picMk id="15" creationId="{00000000-0000-0000-0000-000000000000}"/>
          </ac:picMkLst>
        </pc:picChg>
        <pc:sldLayoutChg chg="modSp">
          <pc:chgData name="Dominik Böhler" userId="d6f71161-d1cb-4399-82c4-d80fb5b4761d" providerId="ADAL" clId="{96C6C3A8-6765-ED49-AE23-36A610BE86AB}" dt="2021-02-17T09:11:39.612" v="1"/>
          <pc:sldLayoutMkLst>
            <pc:docMk/>
            <pc:sldMasterMk cId="200283969" sldId="2147483660"/>
            <pc:sldLayoutMk cId="3068857950" sldId="2147483664"/>
          </pc:sldLayoutMkLst>
          <pc:spChg chg="mod">
            <ac:chgData name="Dominik Böhler" userId="d6f71161-d1cb-4399-82c4-d80fb5b4761d" providerId="ADAL" clId="{96C6C3A8-6765-ED49-AE23-36A610BE86AB}" dt="2021-02-17T09:11:39.612" v="1"/>
            <ac:spMkLst>
              <pc:docMk/>
              <pc:sldMasterMk cId="200283969" sldId="2147483660"/>
              <pc:sldLayoutMk cId="3068857950" sldId="2147483664"/>
              <ac:spMk id="9"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pc:sldLayoutMk cId="3068857950" sldId="2147483664"/>
              <ac:spMk id="38"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pc:sldLayoutMk cId="3068857950" sldId="2147483664"/>
              <ac:spMk id="39"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pc:sldLayoutMk cId="3068857950" sldId="2147483664"/>
              <ac:spMk id="40"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pc:sldLayoutMk cId="3068857950" sldId="2147483664"/>
              <ac:spMk id="41"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pc:sldLayoutMk cId="3068857950" sldId="2147483664"/>
              <ac:spMk id="42"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pc:sldLayoutMk cId="3068857950" sldId="2147483664"/>
              <ac:spMk id="43" creationId="{00000000-0000-0000-0000-000000000000}"/>
            </ac:spMkLst>
          </pc:spChg>
          <pc:spChg chg="mod">
            <ac:chgData name="Dominik Böhler" userId="d6f71161-d1cb-4399-82c4-d80fb5b4761d" providerId="ADAL" clId="{96C6C3A8-6765-ED49-AE23-36A610BE86AB}" dt="2021-02-17T09:11:39.612" v="1"/>
            <ac:spMkLst>
              <pc:docMk/>
              <pc:sldMasterMk cId="200283969" sldId="2147483660"/>
              <pc:sldLayoutMk cId="3068857950" sldId="2147483664"/>
              <ac:spMk id="4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2/17/21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‹Nr.›</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‹Nr.›</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panose="020B0604020202020204" pitchFamily="34" charset="0"/>
                <a:ea typeface="Arial"/>
                <a:cs typeface="Arial"/>
                <a:sym typeface="Arial"/>
              </a:rPr>
              <a:t>Until about 2010, most organizations constructed and maintained their own computing infrastructure. Organizations purchased or leased hardware, installed it on their premises, and used it to support organizational email, Web sites, e-commerce sites, and in-house applications, such as accounting and operations systems. After 2010, however, organizations began to move their computing infrastructure to the cloud. In the future, nearly all, computing infrastructure will be leased from the cloud.</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Continuation of Figure 6-5.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36315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Figure based on real case supported by Amazon.com’s CloudFront</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Without increase in servers, response time 3 or 5 seconds or more, far too long to maintain attention of viewer.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13993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Constructed in 2011 to support its iCloud.</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Amazon.com, IBM, Google, Microsoft, Oracle, and other large companies operate several similar farms worldwide.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1306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Organizations can use the cloud in several different ways. By far most popular, is to obtain cloud services from cloud service vendors.</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36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Figure 6-10 shows a comparison of cloud service offerings to traditional on-premises including Infrastructure as a Service, Platform as a Service, and Software as a Service.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89645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Figure 6-11 shows traditional server content distribution.</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8632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Figure 6-12 shows distributed CDN servers distributing content. Note how much less content has to come directly from the source company. Local proximity of the CDN servers increases speed.</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41373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Figure 6-13 shows the benefits of content delivery networks.</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11270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This figure shows a Web services inventory application at a hypothetical online bicycle part retailer named Best Bikes. </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In this example, Best Bikes is running its own servers on its own infrastructure. To do so, Best Bikes sets up a private internet within the company, an internet that is generally not reachable from outside the company. </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Best Bikes writes the applications for processing inventory using Web services standards; applications publish a WSDL; the Web services are accessed by other applications within the company using SOAP; and data are delivered using JSON. </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Application users access the inventory Web services using JavaScript that is sent down to the users' browsers.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5045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eHermes is a small company with a very small IT Department, and unlikely to have resources necessary to develop its own server infrastructure.</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426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Use scenario to:</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Illustrate importance (and promise) of the cloud.</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See firsthand the benefits of the cloud to business.</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Set up a skeptical view of cloud benefits and use that skepticism to motivate the learning of this chapter’s contents.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95742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eHermes lease hardware and operating systems from cloud vendor.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6751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Internet is a jungle of threats to data and computing infrastructure, as discussed in Chapter 10. </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How can organizations realize the benefits of cloud technology without succumbing to those threats?</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VPN technology uses public Internet to create appearance of a private connection on secure network.</a:t>
            </a:r>
          </a:p>
          <a:p>
            <a:pPr marL="171450" lvl="0" indent="-171450" defTabSz="914400">
              <a:buFont typeface="Arial" panose="020B0604020202020204" pitchFamily="34" charset="0"/>
              <a:buChar char="•"/>
            </a:pPr>
            <a:r>
              <a:rPr lang="en-US" i="1" dirty="0">
                <a:solidFill>
                  <a:prstClr val="black"/>
                </a:solidFill>
                <a:latin typeface="Arial" panose="020B0604020202020204" pitchFamily="34" charset="0"/>
                <a:ea typeface="+mn-ea"/>
                <a:cs typeface="+mn-cs"/>
              </a:rPr>
              <a:t>Virtual </a:t>
            </a:r>
            <a:r>
              <a:rPr lang="en-US" dirty="0">
                <a:solidFill>
                  <a:prstClr val="black"/>
                </a:solidFill>
                <a:latin typeface="Arial" panose="020B0604020202020204" pitchFamily="34" charset="0"/>
                <a:ea typeface="+mn-ea"/>
                <a:cs typeface="+mn-cs"/>
              </a:rPr>
              <a:t>means something that appears to exist but, in fact, does not.</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03506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This figure illustrates the connection as it appears to the remote user.</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VPN client software </a:t>
            </a:r>
            <a:r>
              <a:rPr lang="en-US" i="1" dirty="0">
                <a:solidFill>
                  <a:prstClr val="black"/>
                </a:solidFill>
                <a:latin typeface="Arial" panose="020B0604020202020204" pitchFamily="34" charset="0"/>
                <a:ea typeface="+mn-ea"/>
                <a:cs typeface="+mn-cs"/>
              </a:rPr>
              <a:t>encrypts</a:t>
            </a:r>
            <a:r>
              <a:rPr lang="en-US" dirty="0">
                <a:solidFill>
                  <a:prstClr val="black"/>
                </a:solidFill>
                <a:latin typeface="Arial" panose="020B0604020202020204" pitchFamily="34" charset="0"/>
                <a:ea typeface="+mn-ea"/>
                <a:cs typeface="+mn-cs"/>
              </a:rPr>
              <a:t> messages so their contents are protected from snooping.</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Then the VPN client appends the Internet address of the VPN server to the message and sends that package over the Internet to the VPN server. </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When the VPN server receives the message, it strips its address off the front of the message, </a:t>
            </a:r>
            <a:r>
              <a:rPr lang="en-US" i="1" dirty="0">
                <a:solidFill>
                  <a:prstClr val="black"/>
                </a:solidFill>
                <a:latin typeface="Arial" panose="020B0604020202020204" pitchFamily="34" charset="0"/>
                <a:ea typeface="+mn-ea"/>
                <a:cs typeface="+mn-cs"/>
              </a:rPr>
              <a:t>decrypts </a:t>
            </a:r>
            <a:r>
              <a:rPr lang="en-US" dirty="0">
                <a:solidFill>
                  <a:prstClr val="black"/>
                </a:solidFill>
                <a:latin typeface="Arial" panose="020B0604020202020204" pitchFamily="34" charset="0"/>
                <a:ea typeface="+mn-ea"/>
                <a:cs typeface="+mn-cs"/>
              </a:rPr>
              <a:t>the coded message, and sends the plain text message to the original address inside the LAN.</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1001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To create a </a:t>
            </a:r>
            <a:r>
              <a:rPr lang="en-US" i="1" dirty="0">
                <a:solidFill>
                  <a:prstClr val="black"/>
                </a:solidFill>
                <a:latin typeface="Arial" panose="020B0604020202020204" pitchFamily="34" charset="0"/>
                <a:ea typeface="+mn-ea"/>
                <a:cs typeface="+mn-cs"/>
              </a:rPr>
              <a:t>private </a:t>
            </a:r>
            <a:r>
              <a:rPr lang="en-US" dirty="0">
                <a:solidFill>
                  <a:prstClr val="black"/>
                </a:solidFill>
                <a:latin typeface="Arial" panose="020B0604020202020204" pitchFamily="34" charset="0"/>
                <a:ea typeface="+mn-ea"/>
                <a:cs typeface="+mn-cs"/>
              </a:rPr>
              <a:t>cloud, the organization creates a private internet and designs applications using Web services standards.</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In a server farm, the servers are managed by elastic load balancer devices.</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Most organizations do not replicate database servers.</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195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Private clouds provide security </a:t>
            </a:r>
            <a:r>
              <a:rPr lang="en-US" i="1" dirty="0">
                <a:solidFill>
                  <a:prstClr val="black"/>
                </a:solidFill>
                <a:latin typeface="Arial" panose="020B0604020202020204" pitchFamily="34" charset="0"/>
                <a:ea typeface="+mn-ea"/>
                <a:cs typeface="+mn-cs"/>
              </a:rPr>
              <a:t>within </a:t>
            </a:r>
            <a:r>
              <a:rPr lang="en-US" dirty="0">
                <a:solidFill>
                  <a:prstClr val="black"/>
                </a:solidFill>
                <a:latin typeface="Arial" panose="020B0604020202020204" pitchFamily="34" charset="0"/>
                <a:ea typeface="+mn-ea"/>
                <a:cs typeface="+mn-cs"/>
              </a:rPr>
              <a:t>the organizational infrastructure but do not provide secure access from outside that infrastructure. </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To provide such access, organizations set up a VPN and users employ it to securely access the private cloud.</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Private clouds provide the advantages of elasticity, but to questionable benefit. What can organizations do with their idle servers?</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8305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Organization can store most sensitive data on own infrastructure, and store less sensitive data on VPC. Thus, organizations required to have physical control over some of their data can place it on own servers and locate rest on VPC.</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217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Is it time for you to upgrade either your phone or your laptop? If so, what are the indicators that you look for to determine whether your device is beginning to become unstable or fail? What other types of legacy systems have you encountered? </a:t>
            </a:r>
          </a:p>
          <a:p>
            <a:pPr marL="228600" indent="-228600">
              <a:buAutoNum type="arabicPeriod"/>
            </a:pPr>
            <a:r>
              <a:rPr lang="en-US" dirty="0"/>
              <a:t>The IRS system crash of 2018 is the most recent example of a high-profile IT-infrastructure debacle with the U.S. government. Can you think of any other recent examples of government-related IT problems? </a:t>
            </a:r>
          </a:p>
          <a:p>
            <a:pPr marL="228600" indent="-228600">
              <a:buAutoNum type="arabicPeriod"/>
            </a:pPr>
            <a:r>
              <a:rPr lang="en-US" dirty="0"/>
              <a:t>From a security perspective, what are the pros and cons of the government using such outdated IT systems for handling tax filings? </a:t>
            </a:r>
          </a:p>
          <a:p>
            <a:pPr marL="228600" indent="-228600">
              <a:buAutoNum type="arabicPeriod"/>
            </a:pPr>
            <a:r>
              <a:rPr lang="en-US" dirty="0"/>
              <a:t>What types of interactions do you have with the cloud? Do you back up personal documents, like photos and music, on the cloud? Do you use it strictly for productivity-related files and collaboration? What are the benefits and drawbacks of the cloud for you relative to storing files locally on your devices?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5934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Absent some unknown factor such as a federal tax on Internet traffic.</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Individuals on iCloud or Google Grid, to small groups using Office 365, to small companies like eHermes Parts using PaaS, to huge organizations using IaaS.</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82718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Arial" panose="020B0604020202020204" pitchFamily="34" charset="0"/>
                <a:ea typeface="+mn-ea"/>
                <a:cs typeface="+mn-cs"/>
              </a:rPr>
              <a:t>By enabling action at a distance, remote action systems save time and travel expense and make the skills and abilities of an expert available in places where he or she is not physically located. They also enable experts to scale their expertise.</a:t>
            </a:r>
            <a:endParaRPr lang="en-US" dirty="0">
              <a:solidFill>
                <a:prstClr val="black"/>
              </a:solidFill>
              <a:latin typeface="Calibri" panose="020F0502020204030204"/>
              <a:ea typeface="+mn-ea"/>
              <a:cs typeface="+mn-cs"/>
            </a:endParaRP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25258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b="1" cap="all" dirty="0">
                <a:solidFill>
                  <a:prstClr val="black"/>
                </a:solidFill>
                <a:latin typeface="Calibri" panose="020F0502020204030204"/>
                <a:ea typeface="+mn-ea"/>
                <a:cs typeface="+mn-cs"/>
              </a:rPr>
              <a:t>Goals	</a:t>
            </a:r>
          </a:p>
          <a:p>
            <a:pPr lvl="0" defTabSz="914400"/>
            <a:r>
              <a:rPr lang="en-US" dirty="0">
                <a:solidFill>
                  <a:prstClr val="black"/>
                </a:solidFill>
                <a:latin typeface="Calibri" panose="020F0502020204030204"/>
                <a:ea typeface="+mn-ea"/>
                <a:cs typeface="+mn-cs"/>
              </a:rPr>
              <a:t>Alert students to:</a:t>
            </a:r>
          </a:p>
          <a:p>
            <a:pPr marL="171450" lvl="0" indent="-171450" defTabSz="914400">
              <a:buFont typeface="Arial" panose="020B0604020202020204" pitchFamily="34" charset="0"/>
              <a:buChar char="•"/>
            </a:pPr>
            <a:r>
              <a:rPr lang="en-IN" dirty="0">
                <a:solidFill>
                  <a:prstClr val="black"/>
                </a:solidFill>
                <a:latin typeface="Calibri" panose="020F0502020204030204"/>
                <a:ea typeface="+mn-ea"/>
                <a:cs typeface="+mn-cs"/>
              </a:rPr>
              <a:t>Incredible profits can result from using the cloud.</a:t>
            </a:r>
            <a:endParaRPr lang="en-US" dirty="0">
              <a:solidFill>
                <a:prstClr val="black"/>
              </a:solidFill>
              <a:latin typeface="Calibri" panose="020F0502020204030204"/>
              <a:ea typeface="+mn-ea"/>
              <a:cs typeface="+mn-cs"/>
            </a:endParaRPr>
          </a:p>
          <a:p>
            <a:pPr marL="171450" lvl="0" indent="-171450" defTabSz="914400">
              <a:buFont typeface="Arial" panose="020B0604020202020204" pitchFamily="34" charset="0"/>
              <a:buChar char="•"/>
            </a:pPr>
            <a:r>
              <a:rPr lang="en-IN" dirty="0">
                <a:solidFill>
                  <a:prstClr val="black"/>
                </a:solidFill>
                <a:latin typeface="Calibri" panose="020F0502020204030204"/>
                <a:ea typeface="+mn-ea"/>
                <a:cs typeface="+mn-cs"/>
              </a:rPr>
              <a:t>Extreme profits for successful businesses.</a:t>
            </a:r>
            <a:endParaRPr lang="en-US" dirty="0">
              <a:solidFill>
                <a:prstClr val="black"/>
              </a:solidFill>
              <a:latin typeface="Calibri" panose="020F0502020204030204"/>
              <a:ea typeface="+mn-ea"/>
              <a:cs typeface="+mn-cs"/>
            </a:endParaRPr>
          </a:p>
          <a:p>
            <a:pPr marL="171450" lvl="0" indent="-171450" defTabSz="914400">
              <a:buFont typeface="Arial" panose="020B0604020202020204" pitchFamily="34" charset="0"/>
              <a:buChar char="•"/>
            </a:pPr>
            <a:r>
              <a:rPr lang="en-IN" dirty="0">
                <a:solidFill>
                  <a:prstClr val="black"/>
                </a:solidFill>
                <a:latin typeface="Calibri" panose="020F0502020204030204"/>
                <a:ea typeface="+mn-ea"/>
                <a:cs typeface="+mn-cs"/>
              </a:rPr>
              <a:t>Ethical issues of success and ethical considerations of wealthy. </a:t>
            </a:r>
            <a:endParaRPr lang="en-US" dirty="0">
              <a:solidFill>
                <a:prstClr val="black"/>
              </a:solidFill>
              <a:latin typeface="Calibri" panose="020F0502020204030204"/>
              <a:ea typeface="+mn-ea"/>
              <a:cs typeface="+mn-cs"/>
            </a:endParaRPr>
          </a:p>
          <a:p>
            <a:pPr marL="171450" lvl="0" indent="-171450" defTabSz="914400">
              <a:buFont typeface="Arial" panose="020B0604020202020204" pitchFamily="34" charset="0"/>
              <a:buChar char="•"/>
            </a:pPr>
            <a:r>
              <a:rPr lang="en-IN" dirty="0">
                <a:solidFill>
                  <a:prstClr val="black"/>
                </a:solidFill>
                <a:latin typeface="Calibri" panose="020F0502020204030204"/>
                <a:ea typeface="+mn-ea"/>
                <a:cs typeface="+mn-cs"/>
              </a:rPr>
              <a:t>What goes up can come down; level of profitability is probably not sustainable.</a:t>
            </a:r>
          </a:p>
          <a:p>
            <a:pPr marL="171450" lvl="0" indent="-171450" defTabSz="914400">
              <a:buFont typeface="Arial" panose="020B0604020202020204" pitchFamily="34" charset="0"/>
              <a:buChar char="•"/>
            </a:pPr>
            <a:r>
              <a:rPr lang="en-IN" dirty="0">
                <a:solidFill>
                  <a:prstClr val="black"/>
                </a:solidFill>
                <a:latin typeface="Calibri" panose="020F0502020204030204"/>
                <a:ea typeface="+mn-ea"/>
                <a:cs typeface="+mn-cs"/>
              </a:rPr>
              <a:t>Discuss why cloud is a game changer (cheap communications, cheap servers, virtualization, sharing of hardware, Web standards).</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9328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Business people need </a:t>
            </a:r>
            <a:r>
              <a:rPr lang="en-US" dirty="0">
                <a:solidFill>
                  <a:prstClr val="black"/>
                </a:solidFill>
                <a:latin typeface="Arial" panose="020B0604020202020204" pitchFamily="34" charset="0"/>
                <a:ea typeface="+mn-ea"/>
                <a:cs typeface="+mn-cs"/>
              </a:rPr>
              <a:t>the knowledge in this chapter to answer questions like these. In the 21st century, many of your competitors will be able to answer these questions without hiring outside consultants.</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17540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Explain how technology advancement affects legal requirements for preservation of financial data.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8114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43</a:t>
            </a:fld>
            <a:endParaRPr lang="en-US" dirty="0"/>
          </a:p>
        </p:txBody>
      </p:sp>
    </p:spTree>
    <p:extLst>
      <p:ext uri="{BB962C8B-B14F-4D97-AF65-F5344CB8AC3E}">
        <p14:creationId xmlns:p14="http://schemas.microsoft.com/office/powerpoint/2010/main" val="657549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 typeface="Arial" panose="020B0604020202020204" pitchFamily="34" charset="0"/>
              <a:buNone/>
            </a:pPr>
            <a:r>
              <a:rPr lang="en-US" dirty="0">
                <a:solidFill>
                  <a:prstClr val="black"/>
                </a:solidFill>
                <a:latin typeface="Arial" panose="020B0604020202020204" pitchFamily="34" charset="0"/>
                <a:ea typeface="+mn-ea"/>
                <a:cs typeface="+mn-cs"/>
              </a:rPr>
              <a:t>Organizations are moving their computing infrastructure to the cloud. Leasing computing infrastructure from the cloud will become common practice.</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817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Note the location of applications, data storage, and processing on the mainframe.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4670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Note the location of applications, data storage, and processing on both the stand-alone client and the server. Point out that the processing load can be shared.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90707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Figure 6-3 shows a simplified Cloud computing architecture. This includes IoT devices, mobile clients, thin clients, stand-alone clients, the Internet, and Cloud service providers.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1608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Amazon boasts more than a million active customers! These customers include large companies like Adobe Systems, Netflix Inc., and Pfizer Inc. One million of this type of customer is a lot.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5269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Comparison of cloud and in-house alternatives.</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5097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13" name="Content Placeholder 2"/>
          <p:cNvSpPr>
            <a:spLocks noGrp="1"/>
          </p:cNvSpPr>
          <p:nvPr>
            <p:ph idx="13"/>
          </p:nvPr>
        </p:nvSpPr>
        <p:spPr>
          <a:xfrm>
            <a:off x="631627" y="2807084"/>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31627" y="4013968"/>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410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13" name="Content Placeholder 2"/>
          <p:cNvSpPr>
            <a:spLocks noGrp="1"/>
          </p:cNvSpPr>
          <p:nvPr>
            <p:ph idx="13"/>
          </p:nvPr>
        </p:nvSpPr>
        <p:spPr>
          <a:xfrm>
            <a:off x="631627" y="264168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09600" y="368316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09600" y="472464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782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1134306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
        <p:nvSpPr>
          <p:cNvPr id="9" name="Shape 39"/>
          <p:cNvSpPr txBox="1">
            <a:spLocks noGrp="1"/>
          </p:cNvSpPr>
          <p:nvPr>
            <p:ph type="body" idx="13"/>
          </p:nvPr>
        </p:nvSpPr>
        <p:spPr>
          <a:xfrm>
            <a:off x="633039" y="1500548"/>
            <a:ext cx="109728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323989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609600" y="5811838"/>
            <a:ext cx="109728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4876801" y="6418263"/>
            <a:ext cx="639779"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7338485" y="6418263"/>
            <a:ext cx="604423"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9601201" y="6418263"/>
            <a:ext cx="768036"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10634802" y="6418263"/>
            <a:ext cx="1038132"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609600" y="816430"/>
            <a:ext cx="109728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609600" y="1600201"/>
            <a:ext cx="10972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609600" y="6172200"/>
            <a:ext cx="10976172"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8" r:id="rId12"/>
    <p:sldLayoutId id="2147483679" r:id="rId13"/>
    <p:sldLayoutId id="214748369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salesforce.com/in/?ir=1"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363663" cy="826560"/>
          </a:xfrm>
        </p:spPr>
        <p:txBody>
          <a:bodyPr anchor="b"/>
          <a:lstStyle/>
          <a:p>
            <a:pPr>
              <a:buSzPct val="100000"/>
            </a:pPr>
            <a:r>
              <a:rPr lang="en-US" dirty="0"/>
              <a:t>Experiencing M</a:t>
            </a:r>
            <a:r>
              <a:rPr lang="en-US" sz="100" dirty="0"/>
              <a:t> </a:t>
            </a:r>
            <a:r>
              <a:rPr lang="en-US" dirty="0"/>
              <a:t>I</a:t>
            </a:r>
            <a:r>
              <a:rPr lang="en-US" sz="100" dirty="0"/>
              <a:t> </a:t>
            </a:r>
            <a:r>
              <a:rPr lang="en-US" dirty="0"/>
              <a:t>S</a:t>
            </a:r>
            <a:endParaRPr lang="en-US" b="0"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1981199" y="1131312"/>
            <a:ext cx="8229600" cy="440920"/>
          </a:xfrm>
        </p:spPr>
        <p:txBody>
          <a:bodyPr/>
          <a:lstStyle/>
          <a:p>
            <a:r>
              <a:rPr lang="en-US" altLang="en-US" dirty="0">
                <a:latin typeface="+mn-lt"/>
                <a:cs typeface="Times New Roman" panose="02020603050405020304" pitchFamily="18" charset="0"/>
                <a:sym typeface="Times New Roman"/>
              </a:rPr>
              <a:t>Ninth Edition</a:t>
            </a:r>
            <a:endParaRPr lang="en-US" dirty="0">
              <a:latin typeface="+mn-lt"/>
              <a:cs typeface="Times New Roman" panose="02020603050405020304" pitchFamily="18" charset="0"/>
              <a:sym typeface="Times New Roman"/>
            </a:endParaRPr>
          </a:p>
        </p:txBody>
      </p:sp>
      <p:sp>
        <p:nvSpPr>
          <p:cNvPr id="4" name="Text Placeholder 3"/>
          <p:cNvSpPr>
            <a:spLocks noGrp="1"/>
          </p:cNvSpPr>
          <p:nvPr>
            <p:ph type="body" idx="2"/>
          </p:nvPr>
        </p:nvSpPr>
        <p:spPr>
          <a:xfrm>
            <a:off x="6553200" y="2209801"/>
            <a:ext cx="3657600" cy="815283"/>
          </a:xfrm>
        </p:spPr>
        <p:txBody>
          <a:bodyPr/>
          <a:lstStyle/>
          <a:p>
            <a:pPr lvl="0" algn="ctr"/>
            <a:r>
              <a:rPr lang="en-US" b="1" dirty="0">
                <a:latin typeface="+mn-lt"/>
              </a:rPr>
              <a:t>Chapter 6</a:t>
            </a:r>
          </a:p>
        </p:txBody>
      </p:sp>
      <p:sp>
        <p:nvSpPr>
          <p:cNvPr id="5" name="Text Placeholder 4"/>
          <p:cNvSpPr>
            <a:spLocks noGrp="1"/>
          </p:cNvSpPr>
          <p:nvPr>
            <p:ph type="body" idx="3"/>
          </p:nvPr>
        </p:nvSpPr>
        <p:spPr>
          <a:xfrm>
            <a:off x="6553200" y="3114463"/>
            <a:ext cx="3657600" cy="983085"/>
          </a:xfrm>
        </p:spPr>
        <p:txBody>
          <a:bodyPr/>
          <a:lstStyle/>
          <a:p>
            <a:pPr algn="ctr"/>
            <a:r>
              <a:rPr lang="en-US" dirty="0">
                <a:latin typeface="+mn-lt"/>
              </a:rPr>
              <a:t>The Cloud</a:t>
            </a:r>
          </a:p>
        </p:txBody>
      </p:sp>
      <p:pic>
        <p:nvPicPr>
          <p:cNvPr id="8" name="Picture 7" descr="Image of textbook cover art for Experiencing MIS, 9th Edition, by David M. Kroenke and Randall J. Boyle&#10;">
            <a:extLst>
              <a:ext uri="{FF2B5EF4-FFF2-40B4-BE49-F238E27FC236}">
                <a16:creationId xmlns:a16="http://schemas.microsoft.com/office/drawing/2014/main" id="{66F68693-04B9-45A8-9FEE-D461A6FE8391}"/>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2219951" y="1850538"/>
            <a:ext cx="3418851" cy="4375951"/>
          </a:xfrm>
          <a:prstGeom prst="rect">
            <a:avLst/>
          </a:prstGeom>
          <a:ln w="9525">
            <a:solidFill>
              <a:schemeClr val="tx1"/>
            </a:solidFill>
          </a:ln>
        </p:spPr>
      </p:pic>
      <p:sp>
        <p:nvSpPr>
          <p:cNvPr id="6" name="Text Placeholder 5"/>
          <p:cNvSpPr>
            <a:spLocks noGrp="1"/>
          </p:cNvSpPr>
          <p:nvPr>
            <p:ph type="body" idx="13"/>
          </p:nvPr>
        </p:nvSpPr>
        <p:spPr>
          <a:xfrm>
            <a:off x="4069081" y="6474315"/>
            <a:ext cx="6275783" cy="246526"/>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Why Do Organizations Prefer the Cloud?</a:t>
            </a:r>
          </a:p>
        </p:txBody>
      </p:sp>
      <p:sp>
        <p:nvSpPr>
          <p:cNvPr id="5" name="Text Placeholder 4"/>
          <p:cNvSpPr>
            <a:spLocks noGrp="1"/>
          </p:cNvSpPr>
          <p:nvPr>
            <p:ph type="body" idx="1"/>
          </p:nvPr>
        </p:nvSpPr>
        <p:spPr/>
        <p:txBody>
          <a:bodyPr/>
          <a:lstStyle/>
          <a:p>
            <a:pPr marL="0" indent="0">
              <a:buNone/>
            </a:pPr>
            <a:r>
              <a:rPr lang="en-US" sz="1400" dirty="0">
                <a:latin typeface="+mn-lt"/>
              </a:rPr>
              <a:t>6-1 Why is the cloud the future for most organizations?</a:t>
            </a:r>
          </a:p>
          <a:p>
            <a:r>
              <a:rPr lang="en-US" sz="2400" dirty="0">
                <a:latin typeface="+mn-lt"/>
              </a:rPr>
              <a:t>Lower costs — cheap processors, essentially free data communication and storage.</a:t>
            </a:r>
          </a:p>
          <a:p>
            <a:r>
              <a:rPr lang="en-US" sz="2400" dirty="0">
                <a:latin typeface="+mn-lt"/>
              </a:rPr>
              <a:t>Ubiquitous access.</a:t>
            </a:r>
          </a:p>
          <a:p>
            <a:r>
              <a:rPr lang="en-US" sz="2400" dirty="0">
                <a:latin typeface="+mn-lt"/>
              </a:rPr>
              <a:t>Improved scalability.</a:t>
            </a:r>
          </a:p>
          <a:p>
            <a:r>
              <a:rPr lang="en-US" sz="2400" dirty="0">
                <a:latin typeface="+mn-lt"/>
              </a:rPr>
              <a:t>Elasticity.</a:t>
            </a:r>
          </a:p>
          <a:p>
            <a:r>
              <a:rPr lang="en-US" sz="2400" dirty="0">
                <a:latin typeface="+mn-lt"/>
              </a:rPr>
              <a:t>Virtualization technology.</a:t>
            </a:r>
          </a:p>
          <a:p>
            <a:r>
              <a:rPr lang="en-US" sz="2400" dirty="0">
                <a:latin typeface="+mn-lt"/>
              </a:rPr>
              <a:t>Internet-based standards enable flexible, standardized processing capabilities.</a:t>
            </a:r>
          </a:p>
        </p:txBody>
      </p:sp>
    </p:spTree>
    <p:extLst>
      <p:ext uri="{BB962C8B-B14F-4D97-AF65-F5344CB8AC3E}">
        <p14:creationId xmlns:p14="http://schemas.microsoft.com/office/powerpoint/2010/main" val="56951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Figure 6-4 shows AWS revenue growth over time. Amazon boasts more than a million active customers! These customers include large companies like Adobe Systems, Netflix Inc., and Pfizer Inc. One million of this type of customer is a lot."/>
          <p:cNvSpPr>
            <a:spLocks noGrp="1"/>
          </p:cNvSpPr>
          <p:nvPr>
            <p:ph type="title"/>
          </p:nvPr>
        </p:nvSpPr>
        <p:spPr/>
        <p:txBody>
          <a:bodyPr lIns="91425" tIns="91425" rIns="91425" bIns="91425" anchor="b" anchorCtr="0">
            <a:noAutofit/>
          </a:bodyPr>
          <a:lstStyle/>
          <a:p>
            <a:pPr defTabSz="685800">
              <a:spcBef>
                <a:spcPct val="0"/>
              </a:spcBef>
              <a:buClrTx/>
            </a:pPr>
            <a:r>
              <a:rPr lang="en-US" dirty="0"/>
              <a:t>Growth of Amazon Web Services</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38200"/>
          </a:xfrm>
        </p:spPr>
        <p:txBody>
          <a:bodyPr/>
          <a:lstStyle/>
          <a:p>
            <a:pPr marL="0" indent="0">
              <a:buNone/>
            </a:pPr>
            <a:r>
              <a:rPr lang="en-US" sz="1400" dirty="0">
                <a:latin typeface="+mn-lt"/>
              </a:rPr>
              <a:t>6-1 Why is the cloud the future for most organizations?</a:t>
            </a:r>
          </a:p>
          <a:p>
            <a:pPr marL="0" indent="0">
              <a:buNone/>
            </a:pPr>
            <a:r>
              <a:rPr lang="en-US" sz="2000" b="1" dirty="0">
                <a:latin typeface="+mn-lt"/>
              </a:rPr>
              <a:t>Figure 6-4</a:t>
            </a:r>
            <a:r>
              <a:rPr lang="en-US" sz="2000" dirty="0">
                <a:latin typeface="+mn-lt"/>
              </a:rPr>
              <a:t> A</a:t>
            </a:r>
            <a:r>
              <a:rPr lang="en-US" sz="100" dirty="0">
                <a:latin typeface="+mn-lt"/>
              </a:rPr>
              <a:t> </a:t>
            </a:r>
            <a:r>
              <a:rPr lang="en-US" sz="2000" dirty="0">
                <a:latin typeface="+mn-lt"/>
              </a:rPr>
              <a:t>W</a:t>
            </a:r>
            <a:r>
              <a:rPr lang="en-US" sz="100" dirty="0">
                <a:latin typeface="+mn-lt"/>
              </a:rPr>
              <a:t> </a:t>
            </a:r>
            <a:r>
              <a:rPr lang="en-US" sz="2000" dirty="0">
                <a:latin typeface="+mn-lt"/>
              </a:rPr>
              <a:t>S Revenue Growth</a:t>
            </a:r>
          </a:p>
        </p:txBody>
      </p:sp>
      <p:pic>
        <p:nvPicPr>
          <p:cNvPr id="4" name="Picture 3" descr="Chart depicting AWS revenue growth from 2014-2019"/>
          <p:cNvPicPr>
            <a:picLocks noChangeAspect="1"/>
          </p:cNvPicPr>
          <p:nvPr/>
        </p:nvPicPr>
        <p:blipFill>
          <a:blip r:embed="rId3"/>
          <a:srcRect/>
          <a:stretch/>
        </p:blipFill>
        <p:spPr>
          <a:xfrm>
            <a:off x="2837828" y="2438401"/>
            <a:ext cx="6333657" cy="3880918"/>
          </a:xfrm>
          <a:prstGeom prst="rect">
            <a:avLst/>
          </a:prstGeom>
        </p:spPr>
      </p:pic>
    </p:spTree>
    <p:extLst>
      <p:ext uri="{BB962C8B-B14F-4D97-AF65-F5344CB8AC3E}">
        <p14:creationId xmlns:p14="http://schemas.microsoft.com/office/powerpoint/2010/main" val="4135503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When Does the Cloud Not Make Sense?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6-1 Why is the cloud the future for most organizations?</a:t>
            </a:r>
          </a:p>
          <a:p>
            <a:pPr marL="255651" indent="-255651" defTabSz="685800">
              <a:spcAft>
                <a:spcPct val="0"/>
              </a:spcAft>
              <a:buSzPts val="2400"/>
            </a:pPr>
            <a:r>
              <a:rPr lang="en-US" sz="2400" kern="1200" dirty="0">
                <a:solidFill>
                  <a:srgbClr val="000000"/>
                </a:solidFill>
                <a:latin typeface="Arial (Body)"/>
                <a:ea typeface="+mn-ea"/>
                <a:cs typeface="+mn-cs"/>
              </a:rPr>
              <a:t>When law or standard industry practice require physical control or possession of the data.</a:t>
            </a:r>
          </a:p>
          <a:p>
            <a:pPr marL="741553" lvl="1" indent="-284353" defTabSz="685800">
              <a:spcAft>
                <a:spcPct val="0"/>
              </a:spcAft>
              <a:buSzPts val="2400"/>
            </a:pPr>
            <a:r>
              <a:rPr lang="en-US" sz="2400" kern="1200" dirty="0">
                <a:solidFill>
                  <a:srgbClr val="000000"/>
                </a:solidFill>
                <a:latin typeface="Arial (Body)"/>
                <a:ea typeface="+mn-ea"/>
                <a:cs typeface="+mn-cs"/>
              </a:rPr>
              <a:t>Financial institutions legally required to maintain physical control over its data.</a:t>
            </a:r>
          </a:p>
        </p:txBody>
      </p:sp>
    </p:spTree>
    <p:extLst>
      <p:ext uri="{BB962C8B-B14F-4D97-AF65-F5344CB8AC3E}">
        <p14:creationId xmlns:p14="http://schemas.microsoft.com/office/powerpoint/2010/main" val="671076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Why is the Cloud Preferred to In-House Hosting? </a:t>
            </a:r>
            <a:r>
              <a:rPr lang="en-US" sz="2000" b="0" kern="1200" dirty="0">
                <a:latin typeface="Times New Roman" panose="02020603050405020304" pitchFamily="18" charset="0"/>
                <a:ea typeface="+mj-ea"/>
                <a:cs typeface="Times New Roman" panose="02020603050405020304" pitchFamily="18" charset="0"/>
              </a:rPr>
              <a:t>(1 of 2)</a:t>
            </a:r>
          </a:p>
        </p:txBody>
      </p:sp>
      <p:sp>
        <p:nvSpPr>
          <p:cNvPr id="5" name="Text Placeholder 4"/>
          <p:cNvSpPr>
            <a:spLocks noGrp="1"/>
          </p:cNvSpPr>
          <p:nvPr>
            <p:ph type="body" idx="1"/>
          </p:nvPr>
        </p:nvSpPr>
        <p:spPr>
          <a:xfrm>
            <a:off x="1981200" y="1390340"/>
            <a:ext cx="8229600" cy="875687"/>
          </a:xfrm>
        </p:spPr>
        <p:txBody>
          <a:bodyPr/>
          <a:lstStyle/>
          <a:p>
            <a:pPr marL="0" indent="0">
              <a:buNone/>
            </a:pPr>
            <a:r>
              <a:rPr lang="en-US" sz="1400" dirty="0">
                <a:latin typeface="+mn-lt"/>
              </a:rPr>
              <a:t>6-1 Why is the cloud the future for most organizations?</a:t>
            </a:r>
          </a:p>
          <a:p>
            <a:pPr marL="0" indent="0">
              <a:buNone/>
            </a:pPr>
            <a:r>
              <a:rPr lang="en-US" sz="2000" b="1" kern="1200" dirty="0">
                <a:solidFill>
                  <a:srgbClr val="000000"/>
                </a:solidFill>
                <a:latin typeface="+mn-lt"/>
              </a:rPr>
              <a:t>Figure 6-5 </a:t>
            </a:r>
            <a:r>
              <a:rPr lang="en-US" sz="2000" kern="1200" dirty="0">
                <a:solidFill>
                  <a:srgbClr val="000000"/>
                </a:solidFill>
                <a:latin typeface="+mn-lt"/>
              </a:rPr>
              <a:t>Comparison of Cloud and In-House Alternatives (continues on next slide)</a:t>
            </a:r>
          </a:p>
        </p:txBody>
      </p:sp>
      <p:sp>
        <p:nvSpPr>
          <p:cNvPr id="7" name="Text Placeholder 6"/>
          <p:cNvSpPr>
            <a:spLocks noGrp="1"/>
          </p:cNvSpPr>
          <p:nvPr>
            <p:ph type="body" idx="2"/>
          </p:nvPr>
        </p:nvSpPr>
        <p:spPr>
          <a:xfrm>
            <a:off x="1981200" y="2475888"/>
            <a:ext cx="8229600" cy="383856"/>
          </a:xfrm>
        </p:spPr>
        <p:txBody>
          <a:bodyPr/>
          <a:lstStyle/>
          <a:p>
            <a:pPr marL="0" indent="0">
              <a:buNone/>
            </a:pPr>
            <a:r>
              <a:rPr lang="en-US" sz="2000" b="1" dirty="0">
                <a:latin typeface="+mn-lt"/>
              </a:rPr>
              <a:t>Positive:</a:t>
            </a:r>
            <a:endParaRPr lang="en-US" sz="2000" kern="1200" dirty="0">
              <a:solidFill>
                <a:srgbClr val="000000"/>
              </a:solidFill>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4054868939"/>
              </p:ext>
            </p:extLst>
          </p:nvPr>
        </p:nvGraphicFramePr>
        <p:xfrm>
          <a:off x="1981200" y="2937433"/>
          <a:ext cx="8229600" cy="33832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429388673"/>
                    </a:ext>
                  </a:extLst>
                </a:gridCol>
                <a:gridCol w="4114800">
                  <a:extLst>
                    <a:ext uri="{9D8B030D-6E8A-4147-A177-3AD203B41FA5}">
                      <a16:colId xmlns:a16="http://schemas.microsoft.com/office/drawing/2014/main" val="1527003903"/>
                    </a:ext>
                  </a:extLst>
                </a:gridCol>
              </a:tblGrid>
              <a:tr h="148667">
                <a:tc>
                  <a:txBody>
                    <a:bodyPr/>
                    <a:lstStyle/>
                    <a:p>
                      <a:pPr algn="ctr" fontAlgn="b"/>
                      <a:r>
                        <a:rPr lang="en-US" sz="1400" u="none" strike="noStrike" dirty="0">
                          <a:solidFill>
                            <a:srgbClr val="000000"/>
                          </a:solidFill>
                          <a:effectLst/>
                        </a:rPr>
                        <a:t>Cloud</a:t>
                      </a:r>
                      <a:endParaRPr lang="en-US" sz="1400" b="1"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400" u="none" strike="noStrike" dirty="0">
                          <a:solidFill>
                            <a:srgbClr val="000000"/>
                          </a:solidFill>
                          <a:effectLst/>
                        </a:rPr>
                        <a:t>In-house</a:t>
                      </a:r>
                      <a:endParaRPr lang="en-US" sz="1400" b="1"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83966012"/>
                  </a:ext>
                </a:extLst>
              </a:tr>
              <a:tr h="291420">
                <a:tc>
                  <a:txBody>
                    <a:bodyPr/>
                    <a:lstStyle/>
                    <a:p>
                      <a:pPr algn="l" fontAlgn="b"/>
                      <a:r>
                        <a:rPr lang="en-US" sz="1400" u="none" strike="noStrike" dirty="0">
                          <a:effectLst/>
                        </a:rPr>
                        <a:t>Small capital requirements </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400" u="none" strike="noStrike" dirty="0">
                          <a:effectLst/>
                        </a:rPr>
                        <a:t>Control of data location</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70365290"/>
                  </a:ext>
                </a:extLst>
              </a:tr>
              <a:tr h="495415">
                <a:tc>
                  <a:txBody>
                    <a:bodyPr/>
                    <a:lstStyle/>
                    <a:p>
                      <a:pPr algn="l" fontAlgn="b"/>
                      <a:r>
                        <a:rPr lang="en-US" sz="1400" u="none" strike="noStrike" dirty="0">
                          <a:effectLst/>
                        </a:rPr>
                        <a:t>Speedy development </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400" u="none" strike="noStrike" dirty="0">
                          <a:effectLst/>
                        </a:rPr>
                        <a:t>In-depth visibility of security and disaster preparedness</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02102763"/>
                  </a:ext>
                </a:extLst>
              </a:tr>
              <a:tr h="495415">
                <a:tc>
                  <a:txBody>
                    <a:bodyPr/>
                    <a:lstStyle/>
                    <a:p>
                      <a:pPr algn="l" fontAlgn="b"/>
                      <a:r>
                        <a:rPr lang="en-US" sz="1400" u="none" strike="noStrike" dirty="0">
                          <a:effectLst/>
                        </a:rPr>
                        <a:t>Superior scalability to growing or fluctuating demand</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42747680"/>
                  </a:ext>
                </a:extLst>
              </a:tr>
              <a:tr h="291420">
                <a:tc>
                  <a:txBody>
                    <a:bodyPr/>
                    <a:lstStyle/>
                    <a:p>
                      <a:pPr algn="l" fontAlgn="b"/>
                      <a:r>
                        <a:rPr lang="en-US" sz="1400" u="none" strike="noStrike" dirty="0">
                          <a:effectLst/>
                        </a:rPr>
                        <a:t>Known cost structure</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26075696"/>
                  </a:ext>
                </a:extLst>
              </a:tr>
              <a:tr h="495415">
                <a:tc>
                  <a:txBody>
                    <a:bodyPr/>
                    <a:lstStyle/>
                    <a:p>
                      <a:pPr algn="l" fontAlgn="b"/>
                      <a:r>
                        <a:rPr lang="en-US" sz="1400" u="none" strike="noStrike" dirty="0">
                          <a:effectLst/>
                        </a:rPr>
                        <a:t>Possibly best-of-breed security/disaster preparedness</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83758280"/>
                  </a:ext>
                </a:extLst>
              </a:tr>
              <a:tr h="291420">
                <a:tc>
                  <a:txBody>
                    <a:bodyPr/>
                    <a:lstStyle/>
                    <a:p>
                      <a:pPr algn="l" fontAlgn="b"/>
                      <a:r>
                        <a:rPr lang="en-US" sz="1400" u="none" strike="noStrike" dirty="0">
                          <a:effectLst/>
                        </a:rPr>
                        <a:t>No obsolescence</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35261649"/>
                  </a:ext>
                </a:extLst>
              </a:tr>
              <a:tr h="291420">
                <a:tc>
                  <a:txBody>
                    <a:bodyPr/>
                    <a:lstStyle/>
                    <a:p>
                      <a:pPr algn="l" fontAlgn="b"/>
                      <a:r>
                        <a:rPr lang="en-US" sz="1400" u="none" strike="noStrike" dirty="0">
                          <a:effectLst/>
                        </a:rPr>
                        <a:t>Industry-wide economies of scale, hence cheaper</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13054404"/>
                  </a:ext>
                </a:extLst>
              </a:tr>
              <a:tr h="291420">
                <a:tc>
                  <a:txBody>
                    <a:bodyPr/>
                    <a:lstStyle/>
                    <a:p>
                      <a:pPr algn="l" fontAlgn="b"/>
                      <a:r>
                        <a:rPr lang="en-US" sz="1400" u="none" strike="noStrike" dirty="0">
                          <a:effectLst/>
                        </a:rPr>
                        <a:t>Focus on core business, not infrastructure</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75389588"/>
                  </a:ext>
                </a:extLst>
              </a:tr>
            </a:tbl>
          </a:graphicData>
        </a:graphic>
      </p:graphicFrame>
    </p:spTree>
    <p:extLst>
      <p:ext uri="{BB962C8B-B14F-4D97-AF65-F5344CB8AC3E}">
        <p14:creationId xmlns:p14="http://schemas.microsoft.com/office/powerpoint/2010/main" val="2848427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cs typeface="Times New Roman" panose="02020603050405020304" pitchFamily="18" charset="0"/>
              </a:rPr>
              <a:t>Why is the Cloud Preferred to In-House Hosting? </a:t>
            </a:r>
            <a:r>
              <a:rPr lang="en-US" sz="2000" b="0" kern="1200" dirty="0">
                <a:latin typeface="Times New Roman" panose="02020603050405020304" pitchFamily="18" charset="0"/>
                <a:cs typeface="Times New Roman" panose="02020603050405020304" pitchFamily="18" charset="0"/>
              </a:rPr>
              <a:t>(2 of 2)</a:t>
            </a:r>
            <a:endParaRPr lang="en-US" sz="2000" kern="1200" dirty="0">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type="body" idx="1"/>
          </p:nvPr>
        </p:nvSpPr>
        <p:spPr>
          <a:xfrm>
            <a:off x="1981200" y="1600201"/>
            <a:ext cx="8229600" cy="838199"/>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6-1 Why is the cloud the future for most organizations?</a:t>
            </a:r>
          </a:p>
          <a:p>
            <a:pPr marL="0" indent="0" defTabSz="685800">
              <a:buSzPts val="2400"/>
              <a:buNone/>
            </a:pPr>
            <a:r>
              <a:rPr lang="en-US" sz="2000" b="1" kern="1200" dirty="0">
                <a:solidFill>
                  <a:srgbClr val="000000"/>
                </a:solidFill>
                <a:latin typeface="Arial (Body)"/>
                <a:ea typeface="+mn-ea"/>
                <a:cs typeface="+mn-cs"/>
              </a:rPr>
              <a:t>Figure 6-5 </a:t>
            </a:r>
            <a:r>
              <a:rPr lang="en-US" sz="2000" kern="1200" dirty="0">
                <a:solidFill>
                  <a:srgbClr val="000000"/>
                </a:solidFill>
              </a:rPr>
              <a:t>Comparison of Cloud and In-House Alternatives (</a:t>
            </a:r>
            <a:r>
              <a:rPr lang="en-US" sz="2000" kern="1200" dirty="0" err="1">
                <a:solidFill>
                  <a:srgbClr val="000000"/>
                </a:solidFill>
              </a:rPr>
              <a:t>con’t</a:t>
            </a:r>
            <a:r>
              <a:rPr lang="en-US" sz="2000" kern="1200" dirty="0">
                <a:solidFill>
                  <a:srgbClr val="000000"/>
                </a:solidFill>
              </a:rPr>
              <a:t>.)</a:t>
            </a:r>
            <a:endParaRPr lang="en-US" sz="2400" b="1" kern="1200" dirty="0">
              <a:solidFill>
                <a:srgbClr val="000000"/>
              </a:solidFill>
              <a:latin typeface="Arial (Body)"/>
              <a:ea typeface="+mn-ea"/>
              <a:cs typeface="+mn-cs"/>
            </a:endParaRPr>
          </a:p>
        </p:txBody>
      </p:sp>
      <p:sp>
        <p:nvSpPr>
          <p:cNvPr id="7" name="Text Placeholder 6"/>
          <p:cNvSpPr>
            <a:spLocks noGrp="1"/>
          </p:cNvSpPr>
          <p:nvPr>
            <p:ph type="body" idx="2"/>
          </p:nvPr>
        </p:nvSpPr>
        <p:spPr>
          <a:xfrm>
            <a:off x="1981200" y="2453884"/>
            <a:ext cx="8229600" cy="477575"/>
          </a:xfrm>
        </p:spPr>
        <p:txBody>
          <a:bodyPr/>
          <a:lstStyle/>
          <a:p>
            <a:pPr marL="0" indent="0">
              <a:buNone/>
            </a:pPr>
            <a:r>
              <a:rPr lang="en-US" sz="2000" b="1" dirty="0">
                <a:latin typeface="+mn-lt"/>
              </a:rPr>
              <a:t>Negative:</a:t>
            </a:r>
            <a:endParaRPr lang="en-IN" sz="20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3020449570"/>
              </p:ext>
            </p:extLst>
          </p:nvPr>
        </p:nvGraphicFramePr>
        <p:xfrm>
          <a:off x="1981200" y="2970686"/>
          <a:ext cx="8229600" cy="3261360"/>
        </p:xfrm>
        <a:graphic>
          <a:graphicData uri="http://schemas.openxmlformats.org/drawingml/2006/table">
            <a:tbl>
              <a:tblPr firstRow="1" bandRow="1">
                <a:tableStyleId>{5C22544A-7EE6-4342-B048-85BDC9FD1C3A}</a:tableStyleId>
              </a:tblPr>
              <a:tblGrid>
                <a:gridCol w="4087091">
                  <a:extLst>
                    <a:ext uri="{9D8B030D-6E8A-4147-A177-3AD203B41FA5}">
                      <a16:colId xmlns:a16="http://schemas.microsoft.com/office/drawing/2014/main" val="653058941"/>
                    </a:ext>
                  </a:extLst>
                </a:gridCol>
                <a:gridCol w="4142509">
                  <a:extLst>
                    <a:ext uri="{9D8B030D-6E8A-4147-A177-3AD203B41FA5}">
                      <a16:colId xmlns:a16="http://schemas.microsoft.com/office/drawing/2014/main" val="139842453"/>
                    </a:ext>
                  </a:extLst>
                </a:gridCol>
              </a:tblGrid>
              <a:tr h="271140">
                <a:tc>
                  <a:txBody>
                    <a:bodyPr/>
                    <a:lstStyle/>
                    <a:p>
                      <a:pPr algn="ctr" fontAlgn="b"/>
                      <a:r>
                        <a:rPr lang="en-US" sz="1400" u="none" strike="noStrike" dirty="0">
                          <a:solidFill>
                            <a:srgbClr val="000000"/>
                          </a:solidFill>
                          <a:effectLst/>
                        </a:rPr>
                        <a:t>Cloud</a:t>
                      </a:r>
                      <a:endParaRPr lang="en-US" sz="1400" b="1"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u="none" strike="noStrike" dirty="0">
                          <a:solidFill>
                            <a:srgbClr val="000000"/>
                          </a:solidFill>
                          <a:effectLst/>
                        </a:rPr>
                        <a:t>In-house</a:t>
                      </a:r>
                      <a:endParaRPr lang="en-US" sz="1400" b="1"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783755"/>
                  </a:ext>
                </a:extLst>
              </a:tr>
              <a:tr h="271140">
                <a:tc>
                  <a:txBody>
                    <a:bodyPr/>
                    <a:lstStyle/>
                    <a:p>
                      <a:pPr algn="l" fontAlgn="b"/>
                      <a:r>
                        <a:rPr lang="en-US" sz="1400" u="none" strike="noStrike" dirty="0">
                          <a:effectLst/>
                        </a:rPr>
                        <a:t>Dependency on vendor</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u="none" strike="noStrike" dirty="0">
                          <a:effectLst/>
                        </a:rPr>
                        <a:t>Significant capital required</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2211186"/>
                  </a:ext>
                </a:extLst>
              </a:tr>
              <a:tr h="271140">
                <a:tc>
                  <a:txBody>
                    <a:bodyPr/>
                    <a:lstStyle/>
                    <a:p>
                      <a:pPr algn="l" fontAlgn="b"/>
                      <a:r>
                        <a:rPr lang="en-US" sz="1400" u="none" strike="noStrike" dirty="0">
                          <a:effectLst/>
                        </a:rPr>
                        <a:t>Loss of control over data location</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u="none" strike="noStrike" dirty="0">
                          <a:effectLst/>
                        </a:rPr>
                        <a:t>Significant development effort</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8486051"/>
                  </a:ext>
                </a:extLst>
              </a:tr>
              <a:tr h="460938">
                <a:tc>
                  <a:txBody>
                    <a:bodyPr/>
                    <a:lstStyle/>
                    <a:p>
                      <a:pPr algn="l" fontAlgn="b"/>
                      <a:r>
                        <a:rPr lang="en-US" sz="1400" u="none" strike="noStrike" dirty="0">
                          <a:effectLst/>
                        </a:rPr>
                        <a:t>Little visibility into true security and disaster preparedness capabilities</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u="none" strike="noStrike" dirty="0">
                          <a:effectLst/>
                        </a:rPr>
                        <a:t>Difficult (impossible?) to accommodate fluctuating demand</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5022074"/>
                  </a:ext>
                </a:extLst>
              </a:tr>
              <a:tr h="271140">
                <a:tc>
                  <a:txBody>
                    <a:bodyPr/>
                    <a:lstStyle/>
                    <a:p>
                      <a:pPr algn="l" fontAlgn="b"/>
                      <a:r>
                        <a:rPr lang="en-US" sz="1400" u="none" strike="noStrike" dirty="0">
                          <a:solidFill>
                            <a:srgbClr val="FFFFFF"/>
                          </a:solidFill>
                          <a:effectLst/>
                        </a:rPr>
                        <a:t>Blank</a:t>
                      </a:r>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u="none" strike="noStrike" dirty="0">
                          <a:effectLst/>
                        </a:rPr>
                        <a:t>Ongoing support costs</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7649016"/>
                  </a:ext>
                </a:extLst>
              </a:tr>
              <a:tr h="271140">
                <a:tc>
                  <a:txBody>
                    <a:bodyPr/>
                    <a:lstStyle/>
                    <a:p>
                      <a:pPr algn="l" fontAlgn="b"/>
                      <a:r>
                        <a:rPr lang="en-US" sz="1400" u="none" strike="noStrike" dirty="0">
                          <a:solidFill>
                            <a:srgbClr val="FFFFFF"/>
                          </a:solidFill>
                          <a:effectLst/>
                        </a:rPr>
                        <a:t>Blank</a:t>
                      </a:r>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u="none" strike="noStrike" dirty="0">
                          <a:effectLst/>
                        </a:rPr>
                        <a:t>Staff and train personnel</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3625239"/>
                  </a:ext>
                </a:extLst>
              </a:tr>
              <a:tr h="271140">
                <a:tc>
                  <a:txBody>
                    <a:bodyPr/>
                    <a:lstStyle/>
                    <a:p>
                      <a:pPr algn="l" fontAlgn="b"/>
                      <a:r>
                        <a:rPr lang="en-US" sz="1400" u="none" strike="noStrike" dirty="0">
                          <a:solidFill>
                            <a:srgbClr val="FFFFFF"/>
                          </a:solidFill>
                          <a:effectLst/>
                        </a:rPr>
                        <a:t>Blank</a:t>
                      </a:r>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u="none" strike="noStrike" dirty="0">
                          <a:effectLst/>
                        </a:rPr>
                        <a:t>Increased management requirements</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9308393"/>
                  </a:ext>
                </a:extLst>
              </a:tr>
              <a:tr h="271140">
                <a:tc>
                  <a:txBody>
                    <a:bodyPr/>
                    <a:lstStyle/>
                    <a:p>
                      <a:pPr algn="l" fontAlgn="b"/>
                      <a:r>
                        <a:rPr lang="en-US" sz="1400" u="none" strike="noStrike" dirty="0">
                          <a:solidFill>
                            <a:srgbClr val="FFFFFF"/>
                          </a:solidFill>
                          <a:effectLst/>
                        </a:rPr>
                        <a:t>Blank</a:t>
                      </a:r>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u="none" strike="noStrike" dirty="0">
                          <a:effectLst/>
                        </a:rPr>
                        <a:t>Annual maintenance costs</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6599079"/>
                  </a:ext>
                </a:extLst>
              </a:tr>
              <a:tr h="271140">
                <a:tc>
                  <a:txBody>
                    <a:bodyPr/>
                    <a:lstStyle/>
                    <a:p>
                      <a:pPr algn="l" fontAlgn="b"/>
                      <a:r>
                        <a:rPr lang="en-US" sz="1400" u="none" strike="noStrike" dirty="0">
                          <a:solidFill>
                            <a:srgbClr val="FFFFFF"/>
                          </a:solidFill>
                          <a:effectLst/>
                        </a:rPr>
                        <a:t>Blank</a:t>
                      </a:r>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u="none" strike="noStrike" dirty="0">
                          <a:effectLst/>
                        </a:rPr>
                        <a:t>Cost uncertainties</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2138952"/>
                  </a:ext>
                </a:extLst>
              </a:tr>
              <a:tr h="271140">
                <a:tc>
                  <a:txBody>
                    <a:bodyPr/>
                    <a:lstStyle/>
                    <a:p>
                      <a:pPr algn="l" fontAlgn="b"/>
                      <a:r>
                        <a:rPr lang="en-US" sz="1400" u="none" strike="noStrike" dirty="0">
                          <a:solidFill>
                            <a:srgbClr val="FFFFFF"/>
                          </a:solidFill>
                          <a:effectLst/>
                        </a:rPr>
                        <a:t>Blank</a:t>
                      </a:r>
                      <a:endParaRPr lang="en-US" sz="1400" b="0" i="0" u="none" strike="noStrike" dirty="0">
                        <a:solidFill>
                          <a:srgbClr val="FFFFFF"/>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u="none" strike="noStrike" dirty="0">
                          <a:effectLst/>
                        </a:rPr>
                        <a:t>Obsolescence</a:t>
                      </a:r>
                      <a:endParaRPr lang="en-US" sz="1400" b="0" i="0" u="none" strike="noStrike" dirty="0">
                        <a:solidFill>
                          <a:srgbClr val="000000"/>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1689090"/>
                  </a:ext>
                </a:extLst>
              </a:tr>
            </a:tbl>
          </a:graphicData>
        </a:graphic>
      </p:graphicFrame>
    </p:spTree>
    <p:extLst>
      <p:ext uri="{BB962C8B-B14F-4D97-AF65-F5344CB8AC3E}">
        <p14:creationId xmlns:p14="http://schemas.microsoft.com/office/powerpoint/2010/main" val="15971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Using the Cloud</a:t>
            </a:r>
          </a:p>
        </p:txBody>
      </p:sp>
      <p:sp>
        <p:nvSpPr>
          <p:cNvPr id="5" name="Text Placeholder 4"/>
          <p:cNvSpPr>
            <a:spLocks noGrp="1"/>
          </p:cNvSpPr>
          <p:nvPr>
            <p:ph type="body" idx="1"/>
          </p:nvPr>
        </p:nvSpPr>
        <p:spPr>
          <a:xfrm>
            <a:off x="1981200" y="1600201"/>
            <a:ext cx="8229600" cy="4525963"/>
          </a:xfrm>
        </p:spPr>
        <p:txBody>
          <a:bodyPr/>
          <a:lstStyle/>
          <a:p>
            <a:pPr marL="0" indent="0" defTabSz="685800">
              <a:spcAft>
                <a:spcPct val="0"/>
              </a:spcAft>
              <a:buSzPts val="2400"/>
              <a:buNone/>
            </a:pPr>
            <a:r>
              <a:rPr lang="en-US" sz="1400" dirty="0">
                <a:latin typeface="+mn-lt"/>
              </a:rPr>
              <a:t>6-2 How do organizations use the cloud?</a:t>
            </a:r>
          </a:p>
          <a:p>
            <a:pPr marL="255651" indent="-255651" defTabSz="685800">
              <a:spcAft>
                <a:spcPct val="0"/>
              </a:spcAft>
              <a:buSzPts val="2400"/>
            </a:pPr>
            <a:r>
              <a:rPr lang="en-US" sz="2400" kern="1200" dirty="0">
                <a:solidFill>
                  <a:srgbClr val="000000"/>
                </a:solidFill>
                <a:latin typeface="+mn-lt"/>
              </a:rPr>
              <a:t>Resource Elasticity</a:t>
            </a:r>
          </a:p>
          <a:p>
            <a:pPr marL="741553" lvl="1" indent="-284353" defTabSz="685800">
              <a:spcAft>
                <a:spcPct val="0"/>
              </a:spcAft>
              <a:buSzPts val="2400"/>
            </a:pPr>
            <a:r>
              <a:rPr lang="en-US" sz="2400" kern="1200" dirty="0">
                <a:solidFill>
                  <a:srgbClr val="000000"/>
                </a:solidFill>
                <a:latin typeface="+mn-lt"/>
              </a:rPr>
              <a:t>A car manufacturer runs an ad during the Academy Awards.</a:t>
            </a:r>
          </a:p>
          <a:p>
            <a:pPr marL="741553" lvl="1" indent="-284353" defTabSz="685800">
              <a:spcAft>
                <a:spcPct val="0"/>
              </a:spcAft>
              <a:buSzPts val="2400"/>
            </a:pPr>
            <a:r>
              <a:rPr lang="en-US" sz="2400" kern="1200" dirty="0">
                <a:solidFill>
                  <a:srgbClr val="000000"/>
                </a:solidFill>
                <a:latin typeface="+mn-lt"/>
              </a:rPr>
              <a:t>Doesn’t know if there will be a thousand, a million, 10 million, or even more site visits.</a:t>
            </a:r>
          </a:p>
          <a:p>
            <a:pPr marL="741553" lvl="1" indent="-284353" defTabSz="685800">
              <a:spcAft>
                <a:spcPct val="0"/>
              </a:spcAft>
              <a:buSzPts val="2400"/>
            </a:pPr>
            <a:r>
              <a:rPr lang="en-US" sz="2400" kern="1200" dirty="0">
                <a:solidFill>
                  <a:srgbClr val="000000"/>
                </a:solidFill>
                <a:latin typeface="+mn-lt"/>
              </a:rPr>
              <a:t>Cloud vendor will programmatically increase server capacity.</a:t>
            </a:r>
          </a:p>
          <a:p>
            <a:pPr marL="741553" lvl="1" indent="-284353" defTabSz="685800">
              <a:spcAft>
                <a:spcPct val="0"/>
              </a:spcAft>
              <a:buSzPts val="2400"/>
            </a:pPr>
            <a:r>
              <a:rPr lang="en-US" sz="2400" kern="1200" dirty="0">
                <a:solidFill>
                  <a:srgbClr val="000000"/>
                </a:solidFill>
                <a:latin typeface="+mn-lt"/>
              </a:rPr>
              <a:t>The car manufacturer reduces costs substantially.</a:t>
            </a:r>
            <a:endParaRPr lang="en-US" dirty="0">
              <a:latin typeface="+mn-lt"/>
            </a:endParaRPr>
          </a:p>
        </p:txBody>
      </p:sp>
    </p:spTree>
    <p:extLst>
      <p:ext uri="{BB962C8B-B14F-4D97-AF65-F5344CB8AC3E}">
        <p14:creationId xmlns:p14="http://schemas.microsoft.com/office/powerpoint/2010/main" val="231359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Example of a Video Banner Ad Customer</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29235"/>
          </a:xfrm>
        </p:spPr>
        <p:txBody>
          <a:bodyPr/>
          <a:lstStyle/>
          <a:p>
            <a:pPr marL="0" indent="0">
              <a:buNone/>
            </a:pPr>
            <a:r>
              <a:rPr lang="en-US" sz="1400" dirty="0">
                <a:latin typeface="+mn-lt"/>
              </a:rPr>
              <a:t>6-2 How do organizations use the cloud?</a:t>
            </a:r>
          </a:p>
          <a:p>
            <a:pPr marL="0" indent="0">
              <a:buNone/>
            </a:pPr>
            <a:r>
              <a:rPr lang="en-US" sz="2000" b="1" dirty="0">
                <a:latin typeface="+mn-lt"/>
              </a:rPr>
              <a:t>Figure 6-6</a:t>
            </a:r>
            <a:r>
              <a:rPr lang="en-US" sz="2000" dirty="0">
                <a:latin typeface="+mn-lt"/>
              </a:rPr>
              <a:t> Example Video Banner Ad Customer</a:t>
            </a:r>
          </a:p>
        </p:txBody>
      </p:sp>
      <p:pic>
        <p:nvPicPr>
          <p:cNvPr id="6" name="Picture 5" descr="Figure depicting example video banner ad customer">
            <a:extLst>
              <a:ext uri="{FF2B5EF4-FFF2-40B4-BE49-F238E27FC236}">
                <a16:creationId xmlns:a16="http://schemas.microsoft.com/office/drawing/2014/main" id="{062F81BB-E737-409D-8BE0-1633F0753456}"/>
              </a:ext>
            </a:extLst>
          </p:cNvPr>
          <p:cNvPicPr>
            <a:picLocks noChangeAspect="1"/>
          </p:cNvPicPr>
          <p:nvPr/>
        </p:nvPicPr>
        <p:blipFill>
          <a:blip r:embed="rId3"/>
          <a:srcRect/>
          <a:stretch/>
        </p:blipFill>
        <p:spPr>
          <a:xfrm>
            <a:off x="2431390" y="2556887"/>
            <a:ext cx="7536976" cy="3554202"/>
          </a:xfrm>
          <a:prstGeom prst="rect">
            <a:avLst/>
          </a:prstGeom>
        </p:spPr>
      </p:pic>
    </p:spTree>
    <p:extLst>
      <p:ext uri="{BB962C8B-B14F-4D97-AF65-F5344CB8AC3E}">
        <p14:creationId xmlns:p14="http://schemas.microsoft.com/office/powerpoint/2010/main" val="3734523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Pooling Resources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6-2 How do organizations use the cloud?</a:t>
            </a:r>
          </a:p>
          <a:p>
            <a:pPr marL="255651" indent="-255651" defTabSz="685800">
              <a:spcAft>
                <a:spcPct val="0"/>
              </a:spcAft>
              <a:buSzPts val="2400"/>
            </a:pPr>
            <a:r>
              <a:rPr lang="en-US" sz="2400" kern="1200" dirty="0">
                <a:solidFill>
                  <a:srgbClr val="000000"/>
                </a:solidFill>
                <a:latin typeface="Arial (Body)"/>
                <a:ea typeface="+mn-ea"/>
                <a:cs typeface="+mn-cs"/>
              </a:rPr>
              <a:t>Economies of scale</a:t>
            </a:r>
          </a:p>
          <a:p>
            <a:pPr marL="741553" lvl="1" indent="-284353" defTabSz="685800">
              <a:spcAft>
                <a:spcPct val="0"/>
              </a:spcAft>
              <a:buSzPts val="2400"/>
            </a:pPr>
            <a:r>
              <a:rPr lang="en-US" sz="2400" kern="1200" dirty="0">
                <a:solidFill>
                  <a:srgbClr val="000000"/>
                </a:solidFill>
                <a:latin typeface="Arial (Body)"/>
                <a:ea typeface="+mn-ea"/>
                <a:cs typeface="+mn-cs"/>
              </a:rPr>
              <a:t>Average cost decreases as size of operation increases.</a:t>
            </a:r>
          </a:p>
          <a:p>
            <a:pPr marL="741553" lvl="1" indent="-284353" defTabSz="685800">
              <a:spcAft>
                <a:spcPct val="0"/>
              </a:spcAft>
              <a:buSzPts val="2400"/>
            </a:pPr>
            <a:r>
              <a:rPr lang="en-US" sz="2400" kern="1200" dirty="0">
                <a:solidFill>
                  <a:srgbClr val="000000"/>
                </a:solidFill>
                <a:latin typeface="Arial (Body)"/>
                <a:ea typeface="+mn-ea"/>
                <a:cs typeface="+mn-cs"/>
              </a:rPr>
              <a:t>Major cloud vendors operate enormous data centers (Web farms).</a:t>
            </a:r>
          </a:p>
        </p:txBody>
      </p:sp>
    </p:spTree>
    <p:extLst>
      <p:ext uri="{BB962C8B-B14F-4D97-AF65-F5344CB8AC3E}">
        <p14:creationId xmlns:p14="http://schemas.microsoft.com/office/powerpoint/2010/main" val="918179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Apple Data Center in Maiden, N</a:t>
            </a:r>
            <a:r>
              <a:rPr lang="en-US" sz="100" dirty="0"/>
              <a:t> </a:t>
            </a:r>
            <a:r>
              <a:rPr lang="en-US" dirty="0"/>
              <a:t>C</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idx="1"/>
          </p:nvPr>
        </p:nvSpPr>
        <p:spPr>
          <a:xfrm>
            <a:off x="1981200" y="1600200"/>
            <a:ext cx="3656788" cy="1600201"/>
          </a:xfrm>
        </p:spPr>
        <p:txBody>
          <a:bodyPr wrap="square" lIns="91425" tIns="91425" rIns="91425" bIns="91425" anchor="t" anchorCtr="0">
            <a:noAutofit/>
          </a:bodyPr>
          <a:lstStyle/>
          <a:p>
            <a:pPr marL="0" indent="0" defTabSz="685800">
              <a:spcAft>
                <a:spcPct val="0"/>
              </a:spcAft>
              <a:buSzPts val="2400"/>
              <a:buNone/>
            </a:pPr>
            <a:r>
              <a:rPr lang="en-US" sz="1400" dirty="0">
                <a:solidFill>
                  <a:schemeClr val="tx1"/>
                </a:solidFill>
                <a:latin typeface="+mn-lt"/>
              </a:rPr>
              <a:t>6-2 How do organizations use the cloud?</a:t>
            </a:r>
          </a:p>
          <a:p>
            <a:pPr marL="255651" indent="-255651" defTabSz="685800">
              <a:spcAft>
                <a:spcPct val="0"/>
              </a:spcAft>
              <a:buSzPts val="2400"/>
            </a:pPr>
            <a:r>
              <a:rPr lang="en-US" sz="2200" kern="1200" dirty="0">
                <a:solidFill>
                  <a:schemeClr val="tx1"/>
                </a:solidFill>
                <a:latin typeface="+mn-lt"/>
                <a:ea typeface="+mn-ea"/>
                <a:cs typeface="+mn-cs"/>
              </a:rPr>
              <a:t>Billion-dollar facility contains more than 505,000 sq</a:t>
            </a:r>
            <a:r>
              <a:rPr lang="en-US" sz="100" kern="1200" dirty="0">
                <a:solidFill>
                  <a:schemeClr val="bg1"/>
                </a:solidFill>
                <a:latin typeface="+mn-lt"/>
                <a:ea typeface="+mn-ea"/>
                <a:cs typeface="+mn-cs"/>
              </a:rPr>
              <a:t>uare</a:t>
            </a:r>
            <a:r>
              <a:rPr lang="en-US" sz="2200" kern="1200" dirty="0">
                <a:solidFill>
                  <a:schemeClr val="tx1"/>
                </a:solidFill>
                <a:latin typeface="+mn-lt"/>
                <a:ea typeface="+mn-ea"/>
                <a:cs typeface="+mn-cs"/>
              </a:rPr>
              <a:t>. f</a:t>
            </a:r>
            <a:r>
              <a:rPr lang="en-US" sz="100" kern="1200" dirty="0">
                <a:solidFill>
                  <a:schemeClr val="bg1"/>
                </a:solidFill>
                <a:latin typeface="+mn-lt"/>
                <a:ea typeface="+mn-ea"/>
                <a:cs typeface="+mn-cs"/>
              </a:rPr>
              <a:t>ee</a:t>
            </a:r>
            <a:r>
              <a:rPr lang="en-US" sz="2200" kern="1200" dirty="0">
                <a:solidFill>
                  <a:schemeClr val="tx1"/>
                </a:solidFill>
                <a:latin typeface="+mn-lt"/>
                <a:ea typeface="+mn-ea"/>
                <a:cs typeface="+mn-cs"/>
              </a:rPr>
              <a:t>t.</a:t>
            </a:r>
          </a:p>
        </p:txBody>
      </p:sp>
      <p:sp>
        <p:nvSpPr>
          <p:cNvPr id="3" name="Content Placeholder 2"/>
          <p:cNvSpPr>
            <a:spLocks noGrp="1"/>
          </p:cNvSpPr>
          <p:nvPr>
            <p:ph idx="13"/>
          </p:nvPr>
        </p:nvSpPr>
        <p:spPr>
          <a:xfrm>
            <a:off x="5637988" y="2026023"/>
            <a:ext cx="4654700" cy="753035"/>
          </a:xfrm>
        </p:spPr>
        <p:txBody>
          <a:bodyPr/>
          <a:lstStyle/>
          <a:p>
            <a:pPr marL="101600" indent="0">
              <a:buNone/>
            </a:pPr>
            <a:r>
              <a:rPr lang="en-US" sz="2200" b="1" dirty="0">
                <a:latin typeface="+mn-lt"/>
              </a:rPr>
              <a:t>Figure 6-7</a:t>
            </a:r>
            <a:r>
              <a:rPr lang="en-US" sz="2200" dirty="0">
                <a:latin typeface="+mn-lt"/>
              </a:rPr>
              <a:t> Apple Data Center in Maiden, N</a:t>
            </a:r>
            <a:r>
              <a:rPr lang="en-US" sz="100" dirty="0">
                <a:latin typeface="+mn-lt"/>
              </a:rPr>
              <a:t> </a:t>
            </a:r>
            <a:r>
              <a:rPr lang="en-US" sz="2200" dirty="0">
                <a:latin typeface="+mn-lt"/>
              </a:rPr>
              <a:t>C</a:t>
            </a:r>
          </a:p>
        </p:txBody>
      </p:sp>
      <p:pic>
        <p:nvPicPr>
          <p:cNvPr id="7" name="Picture 6" descr="An image of the Google satellite view of a building, tagged Apple Data Center."/>
          <p:cNvPicPr>
            <a:picLocks noChangeAspect="1"/>
          </p:cNvPicPr>
          <p:nvPr/>
        </p:nvPicPr>
        <p:blipFill>
          <a:blip r:embed="rId3"/>
          <a:stretch>
            <a:fillRect/>
          </a:stretch>
        </p:blipFill>
        <p:spPr>
          <a:xfrm>
            <a:off x="5947912" y="2850786"/>
            <a:ext cx="3891412" cy="3153649"/>
          </a:xfrm>
          <a:prstGeom prst="rect">
            <a:avLst/>
          </a:prstGeom>
        </p:spPr>
      </p:pic>
      <p:sp>
        <p:nvSpPr>
          <p:cNvPr id="5" name="Content Placeholder 4"/>
          <p:cNvSpPr>
            <a:spLocks noGrp="1"/>
          </p:cNvSpPr>
          <p:nvPr>
            <p:ph idx="14"/>
          </p:nvPr>
        </p:nvSpPr>
        <p:spPr>
          <a:xfrm>
            <a:off x="5848662" y="6015317"/>
            <a:ext cx="4378658" cy="376518"/>
          </a:xfrm>
        </p:spPr>
        <p:txBody>
          <a:bodyPr/>
          <a:lstStyle/>
          <a:p>
            <a:pPr marL="0" indent="0">
              <a:buNone/>
            </a:pPr>
            <a:r>
              <a:rPr lang="en-US" sz="1800" b="1" dirty="0">
                <a:latin typeface="+mn-lt"/>
              </a:rPr>
              <a:t>Source</a:t>
            </a:r>
            <a:r>
              <a:rPr lang="en-US" sz="1800" dirty="0">
                <a:latin typeface="+mn-lt"/>
              </a:rPr>
              <a:t>: Google Earth</a:t>
            </a:r>
          </a:p>
        </p:txBody>
      </p:sp>
    </p:spTree>
    <p:extLst>
      <p:ext uri="{BB962C8B-B14F-4D97-AF65-F5344CB8AC3E}">
        <p14:creationId xmlns:p14="http://schemas.microsoft.com/office/powerpoint/2010/main" val="1468866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Transportation as a Service (Metaphor)</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38200"/>
          </a:xfrm>
        </p:spPr>
        <p:txBody>
          <a:bodyPr/>
          <a:lstStyle/>
          <a:p>
            <a:pPr marL="0" indent="0">
              <a:buNone/>
            </a:pPr>
            <a:r>
              <a:rPr lang="en-US" sz="1400" dirty="0">
                <a:latin typeface="+mn-lt"/>
              </a:rPr>
              <a:t>6-2 How do organizations use the cloud?</a:t>
            </a:r>
          </a:p>
          <a:p>
            <a:pPr marL="0" indent="0">
              <a:buNone/>
            </a:pPr>
            <a:r>
              <a:rPr lang="en-US" sz="2000" b="1" dirty="0">
                <a:latin typeface="+mn-lt"/>
              </a:rPr>
              <a:t>Figure 6-8</a:t>
            </a:r>
            <a:r>
              <a:rPr lang="en-US" sz="2000" dirty="0">
                <a:latin typeface="+mn-lt"/>
              </a:rPr>
              <a:t> Transportation as a Service</a:t>
            </a:r>
          </a:p>
        </p:txBody>
      </p:sp>
      <p:pic>
        <p:nvPicPr>
          <p:cNvPr id="6" name="Picture 5" descr="Figure that depicts Transportation as a Service metaphor">
            <a:extLst>
              <a:ext uri="{FF2B5EF4-FFF2-40B4-BE49-F238E27FC236}">
                <a16:creationId xmlns:a16="http://schemas.microsoft.com/office/drawing/2014/main" id="{DC3968A3-CBE4-42EE-AE57-33350E20F271}"/>
              </a:ext>
            </a:extLst>
          </p:cNvPr>
          <p:cNvPicPr>
            <a:picLocks noChangeAspect="1"/>
          </p:cNvPicPr>
          <p:nvPr/>
        </p:nvPicPr>
        <p:blipFill>
          <a:blip r:embed="rId2"/>
          <a:srcRect/>
          <a:stretch/>
        </p:blipFill>
        <p:spPr>
          <a:xfrm>
            <a:off x="2594631" y="2438401"/>
            <a:ext cx="6642921" cy="3907601"/>
          </a:xfrm>
          <a:prstGeom prst="rect">
            <a:avLst/>
          </a:prstGeom>
        </p:spPr>
      </p:pic>
    </p:spTree>
    <p:extLst>
      <p:ext uri="{BB962C8B-B14F-4D97-AF65-F5344CB8AC3E}">
        <p14:creationId xmlns:p14="http://schemas.microsoft.com/office/powerpoint/2010/main" val="136912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about $10 per Terabyte?”</a:t>
            </a:r>
          </a:p>
        </p:txBody>
      </p:sp>
      <p:sp>
        <p:nvSpPr>
          <p:cNvPr id="3" name="Text Placeholder 2"/>
          <p:cNvSpPr>
            <a:spLocks noGrp="1"/>
          </p:cNvSpPr>
          <p:nvPr>
            <p:ph type="body" idx="1"/>
          </p:nvPr>
        </p:nvSpPr>
        <p:spPr/>
        <p:txBody>
          <a:bodyPr wrap="square" lIns="91425" tIns="91425" rIns="91425" bIns="91425" anchor="t" anchorCtr="0">
            <a:noAutofit/>
          </a:bodyPr>
          <a:lstStyle/>
          <a:p>
            <a:pPr marL="255651" indent="-255651" defTabSz="685800">
              <a:spcAft>
                <a:spcPct val="0"/>
              </a:spcAft>
              <a:buSzPts val="2400"/>
              <a:tabLst/>
            </a:pPr>
            <a:r>
              <a:rPr lang="en-US" sz="2400" kern="1200" dirty="0">
                <a:solidFill>
                  <a:srgbClr val="000000"/>
                </a:solidFill>
                <a:latin typeface="Arial (Body)"/>
                <a:ea typeface="+mn-ea"/>
                <a:cs typeface="+mn-cs"/>
              </a:rPr>
              <a:t>Lease storage capacity from third party.</a:t>
            </a:r>
          </a:p>
          <a:p>
            <a:pPr marL="255651" indent="-255651" defTabSz="685800">
              <a:spcAft>
                <a:spcPct val="0"/>
              </a:spcAft>
              <a:buSzPts val="2400"/>
              <a:tabLst/>
            </a:pPr>
            <a:r>
              <a:rPr lang="en-US" sz="2400" kern="1200" dirty="0">
                <a:solidFill>
                  <a:srgbClr val="000000"/>
                </a:solidFill>
                <a:latin typeface="Arial (Body)"/>
                <a:ea typeface="+mn-ea"/>
                <a:cs typeface="+mn-cs"/>
              </a:rPr>
              <a:t>All incoming data from drones automatically uploaded.</a:t>
            </a:r>
          </a:p>
          <a:p>
            <a:pPr marL="255651" indent="-255651" defTabSz="685800">
              <a:spcAft>
                <a:spcPct val="0"/>
              </a:spcAft>
              <a:buSzPts val="2400"/>
              <a:tabLst/>
            </a:pPr>
            <a:r>
              <a:rPr lang="en-US" sz="2400" kern="1200" dirty="0">
                <a:solidFill>
                  <a:srgbClr val="000000"/>
                </a:solidFill>
                <a:latin typeface="Arial (Body)"/>
                <a:ea typeface="+mn-ea"/>
                <a:cs typeface="+mn-cs"/>
              </a:rPr>
              <a:t>Average monthly storage costs cut at least 50%.</a:t>
            </a:r>
          </a:p>
          <a:p>
            <a:pPr marL="255651" indent="-255651" defTabSz="685800">
              <a:spcAft>
                <a:spcPct val="0"/>
              </a:spcAft>
              <a:buSzPts val="2400"/>
              <a:tabLst/>
            </a:pPr>
            <a:r>
              <a:rPr lang="en-US" sz="2400" kern="1200" dirty="0">
                <a:solidFill>
                  <a:srgbClr val="000000"/>
                </a:solidFill>
                <a:latin typeface="Arial (Body)"/>
                <a:ea typeface="+mn-ea"/>
                <a:cs typeface="+mn-cs"/>
              </a:rPr>
              <a:t>Power savings, backup time saved, no new hardware configuration.</a:t>
            </a:r>
          </a:p>
          <a:p>
            <a:pPr marL="255651" indent="-255651" defTabSz="685800">
              <a:spcAft>
                <a:spcPct val="0"/>
              </a:spcAft>
              <a:buSzPts val="2400"/>
              <a:tabLst/>
            </a:pPr>
            <a:r>
              <a:rPr lang="en-US" sz="2400" kern="1200" dirty="0">
                <a:solidFill>
                  <a:srgbClr val="000000"/>
                </a:solidFill>
                <a:latin typeface="Arial (Body)"/>
                <a:ea typeface="+mn-ea"/>
                <a:cs typeface="+mn-cs"/>
              </a:rPr>
              <a:t>One-time set up and development cost</a:t>
            </a:r>
            <a:r>
              <a:rPr lang="en-US" sz="2400" kern="1200" dirty="0">
                <a:solidFill>
                  <a:srgbClr val="000000"/>
                </a:solidFill>
                <a:latin typeface="Arial (Body)"/>
              </a:rPr>
              <a:t>s</a:t>
            </a:r>
            <a:r>
              <a:rPr lang="en-US" sz="2400" kern="1200" dirty="0">
                <a:solidFill>
                  <a:srgbClr val="000000"/>
                </a:solidFill>
                <a:latin typeface="Arial (Body)"/>
                <a:ea typeface="+mn-ea"/>
                <a:cs typeface="+mn-cs"/>
              </a:rPr>
              <a:t>.</a:t>
            </a:r>
          </a:p>
        </p:txBody>
      </p:sp>
    </p:spTree>
    <p:extLst>
      <p:ext uri="{BB962C8B-B14F-4D97-AF65-F5344CB8AC3E}">
        <p14:creationId xmlns:p14="http://schemas.microsoft.com/office/powerpoint/2010/main" val="2842946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Types of Cloud Service Offerings</a:t>
            </a:r>
          </a:p>
        </p:txBody>
      </p:sp>
      <p:sp>
        <p:nvSpPr>
          <p:cNvPr id="4" name="Content Placeholder 3"/>
          <p:cNvSpPr>
            <a:spLocks noGrp="1"/>
          </p:cNvSpPr>
          <p:nvPr>
            <p:ph type="body" idx="1"/>
          </p:nvPr>
        </p:nvSpPr>
        <p:spPr>
          <a:xfrm>
            <a:off x="1981200" y="1600201"/>
            <a:ext cx="8229600" cy="856129"/>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6-2 How do organizations use the cloud?</a:t>
            </a:r>
          </a:p>
          <a:p>
            <a:pPr marL="0" indent="0" defTabSz="685800">
              <a:buSzPts val="2400"/>
              <a:buNone/>
            </a:pPr>
            <a:r>
              <a:rPr lang="en-US" sz="2000" b="1" kern="1200" dirty="0">
                <a:solidFill>
                  <a:srgbClr val="000000"/>
                </a:solidFill>
                <a:latin typeface="Arial (Body)"/>
                <a:ea typeface="+mn-ea"/>
                <a:cs typeface="+mn-cs"/>
              </a:rPr>
              <a:t>Figure 6-9 </a:t>
            </a:r>
            <a:r>
              <a:rPr lang="en-US" sz="2000" kern="1200" dirty="0">
                <a:solidFill>
                  <a:srgbClr val="000000"/>
                </a:solidFill>
                <a:latin typeface="Arial (Body)"/>
                <a:ea typeface="+mn-ea"/>
                <a:cs typeface="+mn-cs"/>
              </a:rPr>
              <a:t>Three Fundamental Cloud Types</a:t>
            </a:r>
          </a:p>
        </p:txBody>
      </p:sp>
      <p:pic>
        <p:nvPicPr>
          <p:cNvPr id="5" name="Picture 4" descr="A summary of three fundamental cloud types">
            <a:extLst>
              <a:ext uri="{FF2B5EF4-FFF2-40B4-BE49-F238E27FC236}">
                <a16:creationId xmlns:a16="http://schemas.microsoft.com/office/drawing/2014/main" id="{39BAF685-357A-492B-8829-E4FD0D4AC551}"/>
              </a:ext>
            </a:extLst>
          </p:cNvPr>
          <p:cNvPicPr>
            <a:picLocks noChangeAspect="1"/>
          </p:cNvPicPr>
          <p:nvPr/>
        </p:nvPicPr>
        <p:blipFill>
          <a:blip r:embed="rId3"/>
          <a:stretch>
            <a:fillRect/>
          </a:stretch>
        </p:blipFill>
        <p:spPr>
          <a:xfrm>
            <a:off x="2054043" y="2532532"/>
            <a:ext cx="7794618" cy="3186623"/>
          </a:xfrm>
          <a:prstGeom prst="rect">
            <a:avLst/>
          </a:prstGeom>
        </p:spPr>
      </p:pic>
    </p:spTree>
    <p:extLst>
      <p:ext uri="{BB962C8B-B14F-4D97-AF65-F5344CB8AC3E}">
        <p14:creationId xmlns:p14="http://schemas.microsoft.com/office/powerpoint/2010/main" val="2551224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Comparison of Cloud Service Offerings</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38200"/>
          </a:xfrm>
        </p:spPr>
        <p:txBody>
          <a:bodyPr/>
          <a:lstStyle/>
          <a:p>
            <a:pPr marL="0" indent="0">
              <a:buNone/>
            </a:pPr>
            <a:r>
              <a:rPr lang="en-US" sz="1400" dirty="0">
                <a:latin typeface="+mn-lt"/>
              </a:rPr>
              <a:t>6-2 How do organizations use the cloud?</a:t>
            </a:r>
          </a:p>
          <a:p>
            <a:pPr marL="0" indent="0">
              <a:buNone/>
            </a:pPr>
            <a:r>
              <a:rPr lang="en-US" sz="2000" b="1" dirty="0">
                <a:latin typeface="+mn-lt"/>
              </a:rPr>
              <a:t>Figure 6-10</a:t>
            </a:r>
            <a:r>
              <a:rPr lang="en-US" sz="2000" dirty="0">
                <a:latin typeface="+mn-lt"/>
              </a:rPr>
              <a:t> Cloud Service Offerings</a:t>
            </a:r>
          </a:p>
        </p:txBody>
      </p:sp>
      <p:pic>
        <p:nvPicPr>
          <p:cNvPr id="6" name="Picture 5" descr="Figure depicting various cloud service offerings">
            <a:extLst>
              <a:ext uri="{FF2B5EF4-FFF2-40B4-BE49-F238E27FC236}">
                <a16:creationId xmlns:a16="http://schemas.microsoft.com/office/drawing/2014/main" id="{69E73693-86EE-44E5-B18F-156E5691A680}"/>
              </a:ext>
            </a:extLst>
          </p:cNvPr>
          <p:cNvPicPr>
            <a:picLocks noChangeAspect="1"/>
          </p:cNvPicPr>
          <p:nvPr/>
        </p:nvPicPr>
        <p:blipFill>
          <a:blip r:embed="rId3"/>
          <a:srcRect/>
          <a:stretch/>
        </p:blipFill>
        <p:spPr>
          <a:xfrm>
            <a:off x="2621136" y="2652209"/>
            <a:ext cx="6728085" cy="3495966"/>
          </a:xfrm>
          <a:prstGeom prst="rect">
            <a:avLst/>
          </a:prstGeom>
        </p:spPr>
      </p:pic>
    </p:spTree>
    <p:extLst>
      <p:ext uri="{BB962C8B-B14F-4D97-AF65-F5344CB8AC3E}">
        <p14:creationId xmlns:p14="http://schemas.microsoft.com/office/powerpoint/2010/main" val="596177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Content Delivery Networks from Cloud Vendors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6-2 How do organizations use the cloud?</a:t>
            </a:r>
          </a:p>
          <a:p>
            <a:pPr marL="255651" indent="-255651" defTabSz="685800">
              <a:spcAft>
                <a:spcPct val="0"/>
              </a:spcAft>
              <a:buSzPts val="2400"/>
            </a:pPr>
            <a:r>
              <a:rPr lang="en-US" sz="2400" kern="1200" dirty="0">
                <a:solidFill>
                  <a:srgbClr val="000000"/>
                </a:solidFill>
                <a:latin typeface="Arial (Body)"/>
                <a:ea typeface="+mn-ea"/>
                <a:cs typeface="+mn-cs"/>
              </a:rPr>
              <a:t>Content delivery network (C</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D</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N)</a:t>
            </a:r>
          </a:p>
          <a:p>
            <a:pPr marL="741553" lvl="1" indent="-284353" defTabSz="685800">
              <a:spcAft>
                <a:spcPct val="0"/>
              </a:spcAft>
              <a:buSzPts val="2400"/>
            </a:pPr>
            <a:r>
              <a:rPr lang="en-US" sz="2400" kern="1200" dirty="0">
                <a:solidFill>
                  <a:srgbClr val="000000"/>
                </a:solidFill>
                <a:latin typeface="Arial (Body)"/>
                <a:ea typeface="+mn-ea"/>
                <a:cs typeface="+mn-cs"/>
              </a:rPr>
              <a:t>Stores user data in many different geographical locations and makes data available on demand.</a:t>
            </a:r>
          </a:p>
          <a:p>
            <a:pPr marL="741553" lvl="1" indent="-284353" defTabSz="685800">
              <a:spcAft>
                <a:spcPct val="0"/>
              </a:spcAft>
              <a:buSzPts val="2400"/>
            </a:pPr>
            <a:r>
              <a:rPr lang="en-US" sz="2400" kern="1200" dirty="0">
                <a:solidFill>
                  <a:srgbClr val="000000"/>
                </a:solidFill>
                <a:latin typeface="Arial (Body)"/>
                <a:ea typeface="+mn-ea"/>
                <a:cs typeface="+mn-cs"/>
              </a:rPr>
              <a:t>Specialized type of P</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but usually considered in its own category.</a:t>
            </a:r>
          </a:p>
          <a:p>
            <a:pPr marL="741553" lvl="1" indent="-284353" defTabSz="685800">
              <a:spcAft>
                <a:spcPct val="0"/>
              </a:spcAft>
              <a:buSzPts val="2400"/>
            </a:pPr>
            <a:r>
              <a:rPr lang="en-US" sz="2400" kern="1200" dirty="0">
                <a:solidFill>
                  <a:srgbClr val="000000"/>
                </a:solidFill>
                <a:latin typeface="Arial (Body)"/>
                <a:ea typeface="+mn-ea"/>
                <a:cs typeface="+mn-cs"/>
              </a:rPr>
              <a:t>Minimizes latency.</a:t>
            </a:r>
          </a:p>
          <a:p>
            <a:pPr marL="741553" lvl="1" indent="-284353" defTabSz="685800">
              <a:spcAft>
                <a:spcPct val="0"/>
              </a:spcAft>
              <a:buSzPts val="2400"/>
            </a:pPr>
            <a:r>
              <a:rPr lang="en-US" sz="2400" kern="1200" dirty="0">
                <a:solidFill>
                  <a:srgbClr val="000000"/>
                </a:solidFill>
                <a:latin typeface="Arial (Body)"/>
                <a:ea typeface="+mn-ea"/>
                <a:cs typeface="+mn-cs"/>
              </a:rPr>
              <a:t>Used to store and deliver content seldom changed.</a:t>
            </a:r>
          </a:p>
        </p:txBody>
      </p:sp>
    </p:spTree>
    <p:extLst>
      <p:ext uri="{BB962C8B-B14F-4D97-AF65-F5344CB8AC3E}">
        <p14:creationId xmlns:p14="http://schemas.microsoft.com/office/powerpoint/2010/main" val="503881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Traditional Server Content Distribution</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02340"/>
          </a:xfrm>
        </p:spPr>
        <p:txBody>
          <a:bodyPr/>
          <a:lstStyle/>
          <a:p>
            <a:pPr marL="0" indent="0">
              <a:buNone/>
            </a:pPr>
            <a:r>
              <a:rPr lang="en-US" sz="1400" dirty="0">
                <a:latin typeface="+mn-lt"/>
              </a:rPr>
              <a:t>6-2 How do organizations use the cloud?</a:t>
            </a:r>
          </a:p>
          <a:p>
            <a:pPr marL="0" indent="0">
              <a:buNone/>
            </a:pPr>
            <a:r>
              <a:rPr lang="fr-FR" sz="2000" b="1" dirty="0">
                <a:latin typeface="+mn-lt"/>
              </a:rPr>
              <a:t>Figure 6-11</a:t>
            </a:r>
            <a:r>
              <a:rPr lang="fr-FR" sz="2000" dirty="0">
                <a:latin typeface="+mn-lt"/>
              </a:rPr>
              <a:t> Traditional Server Content Distribution</a:t>
            </a:r>
            <a:endParaRPr lang="en-US" sz="2000" dirty="0">
              <a:latin typeface="+mn-lt"/>
            </a:endParaRPr>
          </a:p>
        </p:txBody>
      </p:sp>
      <p:pic>
        <p:nvPicPr>
          <p:cNvPr id="6" name="Picture 5" descr="Figure shows traditional server-based content distribution"/>
          <p:cNvPicPr>
            <a:picLocks noChangeAspect="1"/>
          </p:cNvPicPr>
          <p:nvPr/>
        </p:nvPicPr>
        <p:blipFill>
          <a:blip r:embed="rId3"/>
          <a:srcRect/>
          <a:stretch/>
        </p:blipFill>
        <p:spPr>
          <a:xfrm>
            <a:off x="3777155" y="2605516"/>
            <a:ext cx="4637690" cy="3580054"/>
          </a:xfrm>
          <a:prstGeom prst="rect">
            <a:avLst/>
          </a:prstGeom>
        </p:spPr>
      </p:pic>
    </p:spTree>
    <p:extLst>
      <p:ext uri="{BB962C8B-B14F-4D97-AF65-F5344CB8AC3E}">
        <p14:creationId xmlns:p14="http://schemas.microsoft.com/office/powerpoint/2010/main" val="249309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Distributed C</a:t>
            </a:r>
            <a:r>
              <a:rPr lang="en-US" sz="100" dirty="0"/>
              <a:t> </a:t>
            </a:r>
            <a:r>
              <a:rPr lang="en-US" dirty="0"/>
              <a:t>D</a:t>
            </a:r>
            <a:r>
              <a:rPr lang="en-US" sz="100" dirty="0"/>
              <a:t> </a:t>
            </a:r>
            <a:r>
              <a:rPr lang="en-US" dirty="0"/>
              <a:t>N Servers</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47165"/>
          </a:xfrm>
        </p:spPr>
        <p:txBody>
          <a:bodyPr/>
          <a:lstStyle/>
          <a:p>
            <a:pPr marL="0" indent="0">
              <a:buNone/>
            </a:pPr>
            <a:r>
              <a:rPr lang="en-US" sz="1400" dirty="0">
                <a:latin typeface="+mn-lt"/>
              </a:rPr>
              <a:t>6-2 How do organizations use the cloud?</a:t>
            </a:r>
          </a:p>
          <a:p>
            <a:pPr marL="0" indent="0">
              <a:buNone/>
            </a:pPr>
            <a:r>
              <a:rPr lang="en-US" sz="2000" b="1" dirty="0">
                <a:latin typeface="+mn-lt"/>
              </a:rPr>
              <a:t>Figure 6-12</a:t>
            </a:r>
            <a:r>
              <a:rPr lang="en-US" sz="2000" dirty="0">
                <a:latin typeface="+mn-lt"/>
              </a:rPr>
              <a:t> Distributed C</a:t>
            </a:r>
            <a:r>
              <a:rPr lang="en-US" sz="100" dirty="0">
                <a:latin typeface="+mn-lt"/>
              </a:rPr>
              <a:t> </a:t>
            </a:r>
            <a:r>
              <a:rPr lang="en-US" sz="2000" dirty="0">
                <a:latin typeface="+mn-lt"/>
              </a:rPr>
              <a:t>D</a:t>
            </a:r>
            <a:r>
              <a:rPr lang="en-US" sz="100" dirty="0">
                <a:latin typeface="+mn-lt"/>
              </a:rPr>
              <a:t> </a:t>
            </a:r>
            <a:r>
              <a:rPr lang="en-US" sz="2000" dirty="0">
                <a:latin typeface="+mn-lt"/>
              </a:rPr>
              <a:t>N Servers</a:t>
            </a:r>
          </a:p>
        </p:txBody>
      </p:sp>
      <p:pic>
        <p:nvPicPr>
          <p:cNvPr id="6" name="Picture 5" descr="Figure shows distributed Content Distribution Network (CDN)"/>
          <p:cNvPicPr>
            <a:picLocks noChangeAspect="1"/>
          </p:cNvPicPr>
          <p:nvPr/>
        </p:nvPicPr>
        <p:blipFill>
          <a:blip r:embed="rId3"/>
          <a:srcRect/>
          <a:stretch/>
        </p:blipFill>
        <p:spPr>
          <a:xfrm>
            <a:off x="3825952" y="2582361"/>
            <a:ext cx="4504626" cy="3638901"/>
          </a:xfrm>
          <a:prstGeom prst="rect">
            <a:avLst/>
          </a:prstGeom>
        </p:spPr>
      </p:pic>
    </p:spTree>
    <p:extLst>
      <p:ext uri="{BB962C8B-B14F-4D97-AF65-F5344CB8AC3E}">
        <p14:creationId xmlns:p14="http://schemas.microsoft.com/office/powerpoint/2010/main" val="3751122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C</a:t>
            </a:r>
            <a:r>
              <a:rPr lang="en-US" sz="100" dirty="0"/>
              <a:t> </a:t>
            </a:r>
            <a:r>
              <a:rPr lang="en-US" dirty="0"/>
              <a:t>D</a:t>
            </a:r>
            <a:r>
              <a:rPr lang="en-US" sz="100" dirty="0"/>
              <a:t> </a:t>
            </a:r>
            <a:r>
              <a:rPr lang="en-US" dirty="0"/>
              <a:t>N Benefits</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916663"/>
          </a:xfrm>
        </p:spPr>
        <p:txBody>
          <a:bodyPr/>
          <a:lstStyle/>
          <a:p>
            <a:pPr marL="0" indent="0">
              <a:buNone/>
            </a:pPr>
            <a:r>
              <a:rPr lang="en-US" sz="1400" dirty="0">
                <a:latin typeface="+mn-lt"/>
              </a:rPr>
              <a:t>6-2 How do organizations use the cloud?</a:t>
            </a:r>
          </a:p>
          <a:p>
            <a:pPr marL="0" indent="0">
              <a:buNone/>
            </a:pPr>
            <a:r>
              <a:rPr lang="en-US" sz="2000" b="1" dirty="0">
                <a:latin typeface="+mn-lt"/>
              </a:rPr>
              <a:t>Figure 6-13</a:t>
            </a:r>
            <a:r>
              <a:rPr lang="en-US" sz="2000" dirty="0">
                <a:latin typeface="+mn-lt"/>
              </a:rPr>
              <a:t> Benefits of Content Delivery Networks</a:t>
            </a:r>
          </a:p>
        </p:txBody>
      </p:sp>
      <p:pic>
        <p:nvPicPr>
          <p:cNvPr id="5" name="Picture 4" descr="A summary of the benefits of content delivery networks">
            <a:extLst>
              <a:ext uri="{FF2B5EF4-FFF2-40B4-BE49-F238E27FC236}">
                <a16:creationId xmlns:a16="http://schemas.microsoft.com/office/drawing/2014/main" id="{7B62DD5A-5677-4604-A25B-09151574796C}"/>
              </a:ext>
            </a:extLst>
          </p:cNvPr>
          <p:cNvPicPr>
            <a:picLocks noChangeAspect="1"/>
          </p:cNvPicPr>
          <p:nvPr/>
        </p:nvPicPr>
        <p:blipFill>
          <a:blip r:embed="rId3"/>
          <a:stretch>
            <a:fillRect/>
          </a:stretch>
        </p:blipFill>
        <p:spPr>
          <a:xfrm>
            <a:off x="2963501" y="2516864"/>
            <a:ext cx="5570383" cy="3915651"/>
          </a:xfrm>
          <a:prstGeom prst="rect">
            <a:avLst/>
          </a:prstGeom>
        </p:spPr>
      </p:pic>
    </p:spTree>
    <p:extLst>
      <p:ext uri="{BB962C8B-B14F-4D97-AF65-F5344CB8AC3E}">
        <p14:creationId xmlns:p14="http://schemas.microsoft.com/office/powerpoint/2010/main" val="1995521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Using Web Services Internally</a:t>
            </a:r>
          </a:p>
        </p:txBody>
      </p:sp>
      <p:sp>
        <p:nvSpPr>
          <p:cNvPr id="5" name="Text Placeholder 4"/>
          <p:cNvSpPr>
            <a:spLocks noGrp="1"/>
          </p:cNvSpPr>
          <p:nvPr>
            <p:ph type="body" idx="1"/>
          </p:nvPr>
        </p:nvSpPr>
        <p:spPr>
          <a:xfrm>
            <a:off x="1981200" y="1600201"/>
            <a:ext cx="8229600" cy="856129"/>
          </a:xfrm>
        </p:spPr>
        <p:txBody>
          <a:bodyPr/>
          <a:lstStyle/>
          <a:p>
            <a:pPr marL="0" indent="0">
              <a:buNone/>
            </a:pPr>
            <a:r>
              <a:rPr lang="en-US" sz="1400" dirty="0">
                <a:latin typeface="+mn-lt"/>
              </a:rPr>
              <a:t>6-2 How do organizations use the cloud?</a:t>
            </a:r>
          </a:p>
          <a:p>
            <a:pPr marL="0" indent="0">
              <a:buNone/>
            </a:pPr>
            <a:r>
              <a:rPr lang="en-US" sz="2000" b="1" kern="1200" dirty="0">
                <a:solidFill>
                  <a:srgbClr val="000000"/>
                </a:solidFill>
                <a:latin typeface="+mn-lt"/>
              </a:rPr>
              <a:t>Figure 6-14 </a:t>
            </a:r>
            <a:r>
              <a:rPr lang="en-US" sz="2000" kern="1200" dirty="0">
                <a:solidFill>
                  <a:srgbClr val="000000"/>
                </a:solidFill>
                <a:latin typeface="+mn-lt"/>
              </a:rPr>
              <a:t>Web Services Principles Applied to Inventory Applications</a:t>
            </a:r>
          </a:p>
        </p:txBody>
      </p:sp>
      <p:pic>
        <p:nvPicPr>
          <p:cNvPr id="3" name="Picture 2" descr="Figure showing web services principles applied to inventory applications"/>
          <p:cNvPicPr>
            <a:picLocks noChangeAspect="1"/>
          </p:cNvPicPr>
          <p:nvPr/>
        </p:nvPicPr>
        <p:blipFill>
          <a:blip r:embed="rId3"/>
          <a:srcRect/>
          <a:stretch/>
        </p:blipFill>
        <p:spPr>
          <a:xfrm>
            <a:off x="3359656" y="2657956"/>
            <a:ext cx="5472689" cy="3514325"/>
          </a:xfrm>
          <a:prstGeom prst="rect">
            <a:avLst/>
          </a:prstGeom>
        </p:spPr>
      </p:pic>
    </p:spTree>
    <p:extLst>
      <p:ext uri="{BB962C8B-B14F-4D97-AF65-F5344CB8AC3E}">
        <p14:creationId xmlns:p14="http://schemas.microsoft.com/office/powerpoint/2010/main" val="1235644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eHermes in the Cloud</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6-3 How can eHermes use the cloud?</a:t>
            </a:r>
          </a:p>
          <a:p>
            <a:pPr marL="255651" indent="-255651" defTabSz="685800">
              <a:spcAft>
                <a:spcPct val="0"/>
              </a:spcAft>
              <a:buSzPts val="2400"/>
            </a:pPr>
            <a:r>
              <a:rPr lang="en-US" sz="2400" kern="1200" dirty="0">
                <a:solidFill>
                  <a:srgbClr val="000000"/>
                </a:solidFill>
                <a:latin typeface="Arial (Body)"/>
                <a:ea typeface="+mn-ea"/>
                <a:cs typeface="+mn-cs"/>
              </a:rPr>
              <a:t>S</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products eHermes could use.</a:t>
            </a:r>
          </a:p>
          <a:p>
            <a:pPr marL="741553" lvl="1" indent="-284353" defTabSz="685800">
              <a:spcAft>
                <a:spcPct val="0"/>
              </a:spcAft>
              <a:buSzPts val="2400"/>
            </a:pPr>
            <a:r>
              <a:rPr lang="en-US" sz="2400" kern="1200" dirty="0">
                <a:solidFill>
                  <a:srgbClr val="000000"/>
                </a:solidFill>
                <a:latin typeface="Arial (Body)"/>
                <a:ea typeface="+mn-ea"/>
                <a:cs typeface="+mn-cs"/>
              </a:rPr>
              <a:t>Google Mail</a:t>
            </a:r>
          </a:p>
          <a:p>
            <a:pPr marL="741553" lvl="1" indent="-284353" defTabSz="685800">
              <a:spcAft>
                <a:spcPct val="0"/>
              </a:spcAft>
              <a:buSzPts val="2400"/>
            </a:pPr>
            <a:r>
              <a:rPr lang="en-US" sz="2400" kern="1200" dirty="0">
                <a:solidFill>
                  <a:srgbClr val="000000"/>
                </a:solidFill>
                <a:latin typeface="Arial (Body)"/>
                <a:ea typeface="+mn-ea"/>
                <a:cs typeface="+mn-cs"/>
              </a:rPr>
              <a:t>Google Drive</a:t>
            </a:r>
          </a:p>
          <a:p>
            <a:pPr marL="741553" lvl="1" indent="-284353" defTabSz="685800">
              <a:spcAft>
                <a:spcPct val="0"/>
              </a:spcAft>
              <a:buSzPts val="2400"/>
            </a:pPr>
            <a:r>
              <a:rPr lang="en-US" sz="2400" kern="1200" dirty="0">
                <a:solidFill>
                  <a:srgbClr val="000000"/>
                </a:solidFill>
                <a:latin typeface="Arial (Body)"/>
                <a:ea typeface="+mn-ea"/>
                <a:cs typeface="+mn-cs"/>
              </a:rPr>
              <a:t>Office 365</a:t>
            </a:r>
          </a:p>
          <a:p>
            <a:pPr marL="741553" lvl="1" indent="-284353" defTabSz="685800">
              <a:spcAft>
                <a:spcPct val="0"/>
              </a:spcAft>
              <a:buSzPts val="2400"/>
            </a:pPr>
            <a:r>
              <a:rPr lang="en-US" sz="2400" kern="1200" dirty="0">
                <a:solidFill>
                  <a:srgbClr val="000000"/>
                </a:solidFill>
                <a:latin typeface="Arial (Body)"/>
                <a:ea typeface="+mn-ea"/>
                <a:cs typeface="+mn-cs"/>
                <a:hlinkClick r:id="rId3" tooltip="https://www.salesforce.com/in/?ir=1"/>
              </a:rPr>
              <a:t>Salesforce.com</a:t>
            </a:r>
            <a:endParaRPr lang="en-US" sz="2400" kern="1200" dirty="0">
              <a:solidFill>
                <a:srgbClr val="000000"/>
              </a:solidFill>
              <a:latin typeface="Arial (Body)"/>
              <a:ea typeface="+mn-ea"/>
              <a:cs typeface="+mn-cs"/>
            </a:endParaRPr>
          </a:p>
          <a:p>
            <a:pPr marL="741553" lvl="1" indent="-284353" defTabSz="685800">
              <a:spcAft>
                <a:spcPct val="0"/>
              </a:spcAft>
              <a:buSzPts val="2400"/>
            </a:pPr>
            <a:r>
              <a:rPr lang="en-US" sz="2400" kern="1200" dirty="0">
                <a:solidFill>
                  <a:srgbClr val="000000"/>
                </a:solidFill>
                <a:latin typeface="Arial (Body)"/>
                <a:ea typeface="+mn-ea"/>
                <a:cs typeface="+mn-cs"/>
              </a:rPr>
              <a:t>Microsoft C</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R</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M OnLine</a:t>
            </a:r>
          </a:p>
          <a:p>
            <a:pPr marL="741553" lvl="1" indent="-284353" defTabSz="685800">
              <a:spcAft>
                <a:spcPct val="0"/>
              </a:spcAft>
              <a:buSzPts val="2400"/>
            </a:pPr>
            <a:r>
              <a:rPr lang="en-US" sz="2400" kern="1200" dirty="0">
                <a:solidFill>
                  <a:srgbClr val="000000"/>
                </a:solidFill>
                <a:latin typeface="Arial (Body)"/>
                <a:ea typeface="+mn-ea"/>
                <a:cs typeface="+mn-cs"/>
              </a:rPr>
              <a:t>many others…</a:t>
            </a:r>
          </a:p>
        </p:txBody>
      </p:sp>
    </p:spTree>
    <p:extLst>
      <p:ext uri="{BB962C8B-B14F-4D97-AF65-F5344CB8AC3E}">
        <p14:creationId xmlns:p14="http://schemas.microsoft.com/office/powerpoint/2010/main" val="3588079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P</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a</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a</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S Services from Amazon D</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B</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M</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S Products with Elastic Cloud 2 (E</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C2)</a:t>
            </a:r>
          </a:p>
        </p:txBody>
      </p:sp>
      <p:sp>
        <p:nvSpPr>
          <p:cNvPr id="4" name="Content Placeholder 3"/>
          <p:cNvSpPr>
            <a:spLocks noGrp="1"/>
          </p:cNvSpPr>
          <p:nvPr>
            <p:ph type="body" idx="1"/>
          </p:nvPr>
        </p:nvSpPr>
        <p:spPr>
          <a:xfrm>
            <a:off x="1981200" y="1600200"/>
            <a:ext cx="8229600" cy="1653988"/>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6-3 How can eHermes use the cloud?</a:t>
            </a:r>
          </a:p>
        </p:txBody>
      </p:sp>
      <p:graphicFrame>
        <p:nvGraphicFramePr>
          <p:cNvPr id="6" name="Table 5"/>
          <p:cNvGraphicFramePr>
            <a:graphicFrameLocks noGrp="1"/>
          </p:cNvGraphicFramePr>
          <p:nvPr>
            <p:extLst>
              <p:ext uri="{D42A27DB-BD31-4B8C-83A1-F6EECF244321}">
                <p14:modId xmlns:p14="http://schemas.microsoft.com/office/powerpoint/2010/main" val="1719925933"/>
              </p:ext>
            </p:extLst>
          </p:nvPr>
        </p:nvGraphicFramePr>
        <p:xfrm>
          <a:off x="1985727" y="2091455"/>
          <a:ext cx="8216020" cy="2877520"/>
        </p:xfrm>
        <a:graphic>
          <a:graphicData uri="http://schemas.openxmlformats.org/drawingml/2006/table">
            <a:tbl>
              <a:tblPr firstRow="1" firstCol="1" bandRow="1">
                <a:tableStyleId>{9D7B26C5-4107-4FEC-AEDC-1716B250A1EF}</a:tableStyleId>
              </a:tblPr>
              <a:tblGrid>
                <a:gridCol w="2670772">
                  <a:extLst>
                    <a:ext uri="{9D8B030D-6E8A-4147-A177-3AD203B41FA5}">
                      <a16:colId xmlns:a16="http://schemas.microsoft.com/office/drawing/2014/main" val="1276668643"/>
                    </a:ext>
                  </a:extLst>
                </a:gridCol>
                <a:gridCol w="5545248">
                  <a:extLst>
                    <a:ext uri="{9D8B030D-6E8A-4147-A177-3AD203B41FA5}">
                      <a16:colId xmlns:a16="http://schemas.microsoft.com/office/drawing/2014/main" val="4136352749"/>
                    </a:ext>
                  </a:extLst>
                </a:gridCol>
              </a:tblGrid>
              <a:tr h="2627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mn-lt"/>
                        </a:rPr>
                        <a:t>Amazon Aurora</a:t>
                      </a:r>
                    </a:p>
                  </a:txBody>
                  <a:tcPr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mn-lt"/>
                        </a:rPr>
                        <a:t>A very fast MySQL relational database</a:t>
                      </a:r>
                    </a:p>
                  </a:txBody>
                  <a:tcPr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52250571"/>
                  </a:ext>
                </a:extLst>
              </a:tr>
              <a:tr h="2627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latin typeface="+mn-lt"/>
                        </a:rPr>
                        <a:t>Amazon DynamoDB</a:t>
                      </a:r>
                      <a:endParaRPr lang="en-US" sz="1200" b="1" i="0" u="none" strike="noStrike" dirty="0">
                        <a:solidFill>
                          <a:schemeClr val="tx1"/>
                        </a:solidFill>
                        <a:effectLst/>
                        <a:latin typeface="+mn-lt"/>
                      </a:endParaRPr>
                    </a:p>
                  </a:txBody>
                  <a:tcPr anchor="ctr">
                    <a:lnT w="12700" cmpd="sng">
                      <a:noFill/>
                    </a:lnT>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latin typeface="+mn-lt"/>
                        </a:rPr>
                        <a:t>A fast and scalable No SQL database service</a:t>
                      </a:r>
                      <a:endParaRPr lang="en-US" sz="1200" b="0" i="0" u="none" strike="noStrike" dirty="0">
                        <a:solidFill>
                          <a:schemeClr val="tx1"/>
                        </a:solidFill>
                        <a:effectLst/>
                        <a:latin typeface="+mn-lt"/>
                      </a:endParaRPr>
                    </a:p>
                  </a:txBody>
                  <a:tcPr anchor="ctr">
                    <a:lnT w="12700" cmpd="sng">
                      <a:noFill/>
                    </a:lnT>
                  </a:tcPr>
                </a:tc>
                <a:extLst>
                  <a:ext uri="{0D108BD9-81ED-4DB2-BD59-A6C34878D82A}">
                    <a16:rowId xmlns:a16="http://schemas.microsoft.com/office/drawing/2014/main" val="890004068"/>
                  </a:ext>
                </a:extLst>
              </a:tr>
              <a:tr h="272198">
                <a:tc>
                  <a:txBody>
                    <a:bodyPr/>
                    <a:lstStyle/>
                    <a:p>
                      <a:pPr algn="l" fontAlgn="b"/>
                      <a:r>
                        <a:rPr lang="en-US" sz="1200" b="1" i="0" u="none" strike="noStrike" dirty="0">
                          <a:solidFill>
                            <a:schemeClr val="tx1"/>
                          </a:solidFill>
                          <a:effectLst/>
                          <a:latin typeface="+mn-lt"/>
                        </a:rPr>
                        <a:t>Amazon DocumentDB</a:t>
                      </a:r>
                    </a:p>
                  </a:txBody>
                  <a:tcPr anchor="ctr"/>
                </a:tc>
                <a:tc>
                  <a:txBody>
                    <a:bodyPr/>
                    <a:lstStyle/>
                    <a:p>
                      <a:pPr algn="l" fontAlgn="b"/>
                      <a:r>
                        <a:rPr lang="en-US" sz="1200" b="0" i="0" u="none" strike="noStrike" dirty="0">
                          <a:solidFill>
                            <a:schemeClr val="tx1"/>
                          </a:solidFill>
                          <a:effectLst/>
                          <a:latin typeface="+mn-lt"/>
                        </a:rPr>
                        <a:t>A document database</a:t>
                      </a:r>
                    </a:p>
                  </a:txBody>
                  <a:tcPr anchor="ctr"/>
                </a:tc>
                <a:extLst>
                  <a:ext uri="{0D108BD9-81ED-4DB2-BD59-A6C34878D82A}">
                    <a16:rowId xmlns:a16="http://schemas.microsoft.com/office/drawing/2014/main" val="806389375"/>
                  </a:ext>
                </a:extLst>
              </a:tr>
              <a:tr h="29576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latin typeface="+mn-lt"/>
                        </a:rPr>
                        <a:t>Amazon ElastiCache</a:t>
                      </a:r>
                      <a:endParaRPr lang="en-US" sz="1200" b="1" i="0" u="none" strike="noStrike" dirty="0">
                        <a:solidFill>
                          <a:schemeClr val="tx1"/>
                        </a:solidFill>
                        <a:effectLst/>
                        <a:latin typeface="+mn-lt"/>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latin typeface="+mn-lt"/>
                        </a:rPr>
                        <a:t>A very fast in-memory cache database service</a:t>
                      </a:r>
                      <a:endParaRPr lang="en-US" sz="1200" b="0" i="0" u="none" strike="noStrike" dirty="0">
                        <a:solidFill>
                          <a:schemeClr val="tx1"/>
                        </a:solidFill>
                        <a:effectLst/>
                        <a:latin typeface="+mn-lt"/>
                      </a:endParaRPr>
                    </a:p>
                  </a:txBody>
                  <a:tcPr anchor="ctr"/>
                </a:tc>
                <a:extLst>
                  <a:ext uri="{0D108BD9-81ED-4DB2-BD59-A6C34878D82A}">
                    <a16:rowId xmlns:a16="http://schemas.microsoft.com/office/drawing/2014/main" val="3735876331"/>
                  </a:ext>
                </a:extLst>
              </a:tr>
              <a:tr h="29576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mn-lt"/>
                        </a:rPr>
                        <a:t>Amazon Neptune</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mn-lt"/>
                        </a:rPr>
                        <a:t>A fast fully-managed graph database for complex hierarchical structures</a:t>
                      </a:r>
                    </a:p>
                  </a:txBody>
                  <a:tcPr anchor="ctr"/>
                </a:tc>
                <a:extLst>
                  <a:ext uri="{0D108BD9-81ED-4DB2-BD59-A6C34878D82A}">
                    <a16:rowId xmlns:a16="http://schemas.microsoft.com/office/drawing/2014/main" val="1535728305"/>
                  </a:ext>
                </a:extLst>
              </a:tr>
              <a:tr h="43793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cap="none" dirty="0">
                          <a:solidFill>
                            <a:schemeClr val="tx1"/>
                          </a:solidFill>
                          <a:effectLst/>
                          <a:latin typeface="+mn-lt"/>
                          <a:ea typeface="+mn-ea"/>
                          <a:cs typeface="+mn-cs"/>
                          <a:sym typeface="Arial"/>
                        </a:rPr>
                        <a:t>Amazon Quantum Ledger Database</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cap="none" dirty="0">
                          <a:solidFill>
                            <a:schemeClr val="tx1"/>
                          </a:solidFill>
                          <a:effectLst/>
                          <a:latin typeface="+mn-lt"/>
                          <a:ea typeface="+mn-ea"/>
                          <a:cs typeface="+mn-cs"/>
                          <a:sym typeface="Arial"/>
                        </a:rPr>
                        <a:t>A ledger database</a:t>
                      </a:r>
                    </a:p>
                  </a:txBody>
                  <a:tcPr anchor="ctr"/>
                </a:tc>
                <a:extLst>
                  <a:ext uri="{0D108BD9-81ED-4DB2-BD59-A6C34878D82A}">
                    <a16:rowId xmlns:a16="http://schemas.microsoft.com/office/drawing/2014/main" val="487530060"/>
                  </a:ext>
                </a:extLst>
              </a:tr>
              <a:tr h="43793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latin typeface="+mn-lt"/>
                        </a:rPr>
                        <a:t>Amazon Relational Database Service (RDS)</a:t>
                      </a:r>
                      <a:endParaRPr lang="en-US" sz="1200" b="1" i="0" u="none" strike="noStrike" dirty="0">
                        <a:solidFill>
                          <a:schemeClr val="tx1"/>
                        </a:solidFill>
                        <a:effectLst/>
                        <a:latin typeface="+mn-lt"/>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latin typeface="+mn-lt"/>
                        </a:rPr>
                        <a:t>A relational database service supporting My SQL, Oracle, SQL Server, or PostgreSQL</a:t>
                      </a:r>
                      <a:endParaRPr lang="en-US" sz="1200" b="0" i="0" u="none" strike="noStrike" dirty="0">
                        <a:solidFill>
                          <a:schemeClr val="tx1"/>
                        </a:solidFill>
                        <a:effectLst/>
                        <a:latin typeface="+mn-lt"/>
                      </a:endParaRPr>
                    </a:p>
                  </a:txBody>
                  <a:tcPr anchor="ctr"/>
                </a:tc>
                <a:extLst>
                  <a:ext uri="{0D108BD9-81ED-4DB2-BD59-A6C34878D82A}">
                    <a16:rowId xmlns:a16="http://schemas.microsoft.com/office/drawing/2014/main" val="3324930987"/>
                  </a:ext>
                </a:extLst>
              </a:tr>
              <a:tr h="2627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rPr>
                        <a:t>Amazon Redshift</a:t>
                      </a:r>
                      <a:endParaRPr lang="en-US" sz="1200" b="1" i="0" u="none" strike="noStrike" dirty="0">
                        <a:solidFill>
                          <a:schemeClr val="tx1"/>
                        </a:solidFill>
                        <a:effectLst/>
                        <a:latin typeface="Calibri" panose="020F0502020204030204" pitchFamily="34" charset="0"/>
                      </a:endParaRP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rPr>
                        <a:t>A petabyte-scale data warehouse</a:t>
                      </a:r>
                      <a:endParaRPr lang="en-US" sz="1200" b="0" i="0" u="none" strike="noStrike" dirty="0">
                        <a:solidFill>
                          <a:schemeClr val="tx1"/>
                        </a:solidFill>
                        <a:effectLst/>
                        <a:latin typeface="Calibri" panose="020F0502020204030204" pitchFamily="34" charset="0"/>
                      </a:endParaRPr>
                    </a:p>
                  </a:txBody>
                  <a:tcPr anchor="ctr"/>
                </a:tc>
                <a:extLst>
                  <a:ext uri="{0D108BD9-81ED-4DB2-BD59-A6C34878D82A}">
                    <a16:rowId xmlns:a16="http://schemas.microsoft.com/office/drawing/2014/main" val="703769989"/>
                  </a:ext>
                </a:extLst>
              </a:tr>
              <a:tr h="266644">
                <a:tc>
                  <a:txBody>
                    <a:bodyPr/>
                    <a:lstStyle/>
                    <a:p>
                      <a:pPr algn="l" fontAlgn="b"/>
                      <a:r>
                        <a:rPr lang="en-US" sz="1200" b="1" i="0" u="none" strike="noStrike" cap="none" dirty="0">
                          <a:solidFill>
                            <a:schemeClr val="tx1"/>
                          </a:solidFill>
                          <a:effectLst/>
                          <a:latin typeface="+mn-lt"/>
                          <a:ea typeface="+mn-ea"/>
                          <a:cs typeface="+mn-cs"/>
                          <a:sym typeface="Arial"/>
                        </a:rPr>
                        <a:t>Amazon Timestream</a:t>
                      </a:r>
                    </a:p>
                  </a:txBody>
                  <a:tcPr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cap="none" dirty="0">
                          <a:solidFill>
                            <a:schemeClr val="tx1"/>
                          </a:solidFill>
                          <a:effectLst/>
                          <a:latin typeface="+mn-lt"/>
                          <a:ea typeface="+mn-ea"/>
                          <a:cs typeface="+mn-cs"/>
                          <a:sym typeface="Arial"/>
                        </a:rPr>
                        <a:t>A time series database</a:t>
                      </a:r>
                    </a:p>
                  </a:txBody>
                  <a:tcPr anchor="ctr"/>
                </a:tc>
                <a:extLst>
                  <a:ext uri="{0D108BD9-81ED-4DB2-BD59-A6C34878D82A}">
                    <a16:rowId xmlns:a16="http://schemas.microsoft.com/office/drawing/2014/main" val="4017708886"/>
                  </a:ext>
                </a:extLst>
              </a:tr>
            </a:tbl>
          </a:graphicData>
        </a:graphic>
      </p:graphicFrame>
      <p:sp>
        <p:nvSpPr>
          <p:cNvPr id="5" name="Rectangle 4">
            <a:extLst>
              <a:ext uri="{FF2B5EF4-FFF2-40B4-BE49-F238E27FC236}">
                <a16:creationId xmlns:a16="http://schemas.microsoft.com/office/drawing/2014/main" id="{D19C1E35-B68F-401F-9A54-999D854535BC}"/>
              </a:ext>
            </a:extLst>
          </p:cNvPr>
          <p:cNvSpPr/>
          <p:nvPr/>
        </p:nvSpPr>
        <p:spPr>
          <a:xfrm>
            <a:off x="1981200" y="5257800"/>
            <a:ext cx="8216020" cy="707886"/>
          </a:xfrm>
          <a:prstGeom prst="rect">
            <a:avLst/>
          </a:prstGeom>
        </p:spPr>
        <p:txBody>
          <a:bodyPr wrap="square">
            <a:spAutoFit/>
          </a:bodyPr>
          <a:lstStyle/>
          <a:p>
            <a:pPr marL="285750" indent="-285750">
              <a:buClr>
                <a:schemeClr val="tx2"/>
              </a:buClr>
              <a:buFont typeface="Arial" panose="020B0604020202020204" pitchFamily="34" charset="0"/>
              <a:buChar char="•"/>
            </a:pPr>
            <a:r>
              <a:rPr lang="en-US" sz="2000" dirty="0"/>
              <a:t>eHermes also could use CDN to distribute content worldwide and respond to leads generated from advertising.</a:t>
            </a:r>
          </a:p>
        </p:txBody>
      </p:sp>
    </p:spTree>
    <p:extLst>
      <p:ext uri="{BB962C8B-B14F-4D97-AF65-F5344CB8AC3E}">
        <p14:creationId xmlns:p14="http://schemas.microsoft.com/office/powerpoint/2010/main" val="3727836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I</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a</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a</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S Services at eHermes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6-3 How can eHermes use the cloud?</a:t>
            </a:r>
          </a:p>
          <a:p>
            <a:pPr marL="255651" indent="-255651" defTabSz="685800">
              <a:spcAft>
                <a:spcPct val="0"/>
              </a:spcAft>
              <a:buSzPts val="2400"/>
            </a:pPr>
            <a:r>
              <a:rPr lang="en-US" sz="2400" kern="1200" dirty="0">
                <a:solidFill>
                  <a:srgbClr val="000000"/>
                </a:solidFill>
                <a:latin typeface="+mn-lt"/>
                <a:ea typeface="+mn-ea"/>
                <a:cs typeface="+mn-cs"/>
              </a:rPr>
              <a:t>Provides basic hardware in the cloud.</a:t>
            </a:r>
          </a:p>
          <a:p>
            <a:pPr marL="255651" indent="-255651" defTabSz="685800">
              <a:spcAft>
                <a:spcPct val="0"/>
              </a:spcAft>
              <a:buSzPts val="2400"/>
            </a:pPr>
            <a:r>
              <a:rPr lang="en-US" sz="2400" kern="1200" dirty="0">
                <a:solidFill>
                  <a:srgbClr val="000000"/>
                </a:solidFill>
                <a:latin typeface="+mn-lt"/>
                <a:ea typeface="+mn-ea"/>
                <a:cs typeface="+mn-cs"/>
              </a:rPr>
              <a:t>May acquire servers to load operating systems.</a:t>
            </a:r>
          </a:p>
          <a:p>
            <a:pPr marL="255651" indent="-255651" defTabSz="685800">
              <a:spcAft>
                <a:spcPct val="0"/>
              </a:spcAft>
              <a:buSzPts val="2400"/>
            </a:pPr>
            <a:r>
              <a:rPr lang="en-US" sz="2400" kern="1200" dirty="0">
                <a:solidFill>
                  <a:srgbClr val="000000"/>
                </a:solidFill>
                <a:latin typeface="+mn-lt"/>
                <a:ea typeface="+mn-ea"/>
                <a:cs typeface="+mn-cs"/>
              </a:rPr>
              <a:t>Considerable technical expertise and management.</a:t>
            </a:r>
          </a:p>
          <a:p>
            <a:pPr marL="255651" indent="-255651" defTabSz="685800">
              <a:spcAft>
                <a:spcPct val="0"/>
              </a:spcAft>
              <a:buSzPts val="2400"/>
            </a:pPr>
            <a:r>
              <a:rPr lang="en-US" sz="2400" kern="1200" dirty="0">
                <a:solidFill>
                  <a:srgbClr val="000000"/>
                </a:solidFill>
                <a:latin typeface="+mn-lt"/>
                <a:ea typeface="+mn-ea"/>
                <a:cs typeface="+mn-cs"/>
              </a:rPr>
              <a:t>Alternative: Use elastic data storage services.</a:t>
            </a:r>
          </a:p>
          <a:p>
            <a:pPr marL="255651" indent="-255651" defTabSz="685800">
              <a:spcAft>
                <a:spcPct val="0"/>
              </a:spcAft>
              <a:buSzPts val="2400"/>
            </a:pPr>
            <a:r>
              <a:rPr lang="en-US" sz="2400" kern="1200" dirty="0">
                <a:solidFill>
                  <a:srgbClr val="000000"/>
                </a:solidFill>
                <a:latin typeface="+mn-lt"/>
                <a:ea typeface="+mn-ea"/>
                <a:cs typeface="+mn-cs"/>
              </a:rPr>
              <a:t>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and 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provide more added value to eHermes.</a:t>
            </a:r>
          </a:p>
        </p:txBody>
      </p:sp>
    </p:spTree>
    <p:extLst>
      <p:ext uri="{BB962C8B-B14F-4D97-AF65-F5344CB8AC3E}">
        <p14:creationId xmlns:p14="http://schemas.microsoft.com/office/powerpoint/2010/main" val="157235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Study Questions</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6-1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Why is the cloud the future for most organizations?</a:t>
            </a:r>
          </a:p>
          <a:p>
            <a:pPr marL="0" indent="0" defTabSz="685800">
              <a:buSzPts val="2400"/>
              <a:buNone/>
              <a:tabLst/>
            </a:pPr>
            <a:r>
              <a:rPr lang="en-US" sz="2400" b="1" kern="1200" dirty="0">
                <a:solidFill>
                  <a:schemeClr val="tx2"/>
                </a:solidFill>
                <a:latin typeface="Arial (Body)"/>
                <a:ea typeface="+mn-ea"/>
                <a:cs typeface="+mn-cs"/>
              </a:rPr>
              <a:t>6-2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organizations use the cloud?</a:t>
            </a:r>
          </a:p>
          <a:p>
            <a:pPr marL="0" indent="0" defTabSz="685800">
              <a:buSzPts val="2400"/>
              <a:buNone/>
              <a:tabLst/>
            </a:pPr>
            <a:r>
              <a:rPr lang="en-US" sz="2400" b="1" kern="1200" dirty="0">
                <a:solidFill>
                  <a:schemeClr val="tx2"/>
                </a:solidFill>
                <a:latin typeface="Arial (Body)"/>
                <a:ea typeface="+mn-ea"/>
                <a:cs typeface="+mn-cs"/>
              </a:rPr>
              <a:t>6-3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eHermes use the cloud?</a:t>
            </a:r>
          </a:p>
          <a:p>
            <a:pPr marL="0" indent="0" defTabSz="685800">
              <a:buSzPts val="2400"/>
              <a:buNone/>
              <a:tabLst/>
            </a:pPr>
            <a:r>
              <a:rPr lang="en-US" sz="2400" b="1" kern="1200" dirty="0">
                <a:solidFill>
                  <a:schemeClr val="tx2"/>
                </a:solidFill>
                <a:latin typeface="Arial (Body)"/>
                <a:ea typeface="+mn-ea"/>
                <a:cs typeface="+mn-cs"/>
              </a:rPr>
              <a:t>6-4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organizations use cloud services securely?</a:t>
            </a:r>
          </a:p>
          <a:p>
            <a:pPr marL="0" indent="0" defTabSz="685800">
              <a:buSzPts val="2400"/>
              <a:buNone/>
              <a:tabLst/>
            </a:pPr>
            <a:r>
              <a:rPr lang="en-US" sz="2400" b="1" kern="1200" dirty="0">
                <a:solidFill>
                  <a:schemeClr val="tx2"/>
                </a:solidFill>
                <a:latin typeface="Arial (Body)"/>
                <a:ea typeface="+mn-ea"/>
                <a:cs typeface="+mn-cs"/>
              </a:rPr>
              <a:t>6-5</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does the cloud mean for your future?</a:t>
            </a:r>
          </a:p>
        </p:txBody>
      </p:sp>
    </p:spTree>
    <p:extLst>
      <p:ext uri="{BB962C8B-B14F-4D97-AF65-F5344CB8AC3E}">
        <p14:creationId xmlns:p14="http://schemas.microsoft.com/office/powerpoint/2010/main" val="465252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sz="3200" dirty="0"/>
              <a:t>Organizations Using Cloud Services Securely</a:t>
            </a:r>
            <a:endParaRPr lang="en-US" sz="320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83024"/>
          </a:xfrm>
        </p:spPr>
        <p:txBody>
          <a:bodyPr/>
          <a:lstStyle/>
          <a:p>
            <a:pPr marL="0" indent="0">
              <a:buNone/>
            </a:pPr>
            <a:r>
              <a:rPr lang="en-US" sz="1400" dirty="0">
                <a:latin typeface="+mn-lt"/>
              </a:rPr>
              <a:t>6-4 How can organizations use cloud services securely?</a:t>
            </a:r>
          </a:p>
          <a:p>
            <a:pPr marL="0" indent="0">
              <a:buNone/>
            </a:pPr>
            <a:r>
              <a:rPr lang="en-US" sz="2000" b="1" dirty="0">
                <a:latin typeface="+mn-lt"/>
              </a:rPr>
              <a:t>Figure 6-15</a:t>
            </a:r>
            <a:r>
              <a:rPr lang="en-US" sz="2000" dirty="0">
                <a:latin typeface="+mn-lt"/>
              </a:rPr>
              <a:t> Remote Access Using V</a:t>
            </a:r>
            <a:r>
              <a:rPr lang="en-US" sz="100" dirty="0">
                <a:latin typeface="+mn-lt"/>
              </a:rPr>
              <a:t> </a:t>
            </a:r>
            <a:r>
              <a:rPr lang="en-US" sz="2000" dirty="0">
                <a:latin typeface="+mn-lt"/>
              </a:rPr>
              <a:t>P</a:t>
            </a:r>
            <a:r>
              <a:rPr lang="en-US" sz="100" dirty="0">
                <a:latin typeface="+mn-lt"/>
              </a:rPr>
              <a:t> </a:t>
            </a:r>
            <a:r>
              <a:rPr lang="en-US" sz="2000" dirty="0">
                <a:latin typeface="+mn-lt"/>
              </a:rPr>
              <a:t>N; Actual Connections</a:t>
            </a:r>
          </a:p>
        </p:txBody>
      </p:sp>
      <p:pic>
        <p:nvPicPr>
          <p:cNvPr id="6" name="Picture 5" descr="Figure showing actual connections in remote access using VPN">
            <a:extLst>
              <a:ext uri="{FF2B5EF4-FFF2-40B4-BE49-F238E27FC236}">
                <a16:creationId xmlns:a16="http://schemas.microsoft.com/office/drawing/2014/main" id="{46C0E0E4-E8B0-482D-A1EE-956BA0CE7D66}"/>
              </a:ext>
            </a:extLst>
          </p:cNvPr>
          <p:cNvPicPr>
            <a:picLocks noChangeAspect="1"/>
          </p:cNvPicPr>
          <p:nvPr/>
        </p:nvPicPr>
        <p:blipFill>
          <a:blip r:embed="rId3"/>
          <a:srcRect/>
          <a:stretch/>
        </p:blipFill>
        <p:spPr>
          <a:xfrm>
            <a:off x="2559590" y="2841541"/>
            <a:ext cx="7035862" cy="2752264"/>
          </a:xfrm>
          <a:prstGeom prst="rect">
            <a:avLst/>
          </a:prstGeom>
        </p:spPr>
      </p:pic>
    </p:spTree>
    <p:extLst>
      <p:ext uri="{BB962C8B-B14F-4D97-AF65-F5344CB8AC3E}">
        <p14:creationId xmlns:p14="http://schemas.microsoft.com/office/powerpoint/2010/main" val="3422132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Remote Access Using V</a:t>
            </a:r>
            <a:r>
              <a:rPr lang="en-US" sz="100" dirty="0"/>
              <a:t> </a:t>
            </a:r>
            <a:r>
              <a:rPr lang="en-US" dirty="0"/>
              <a:t>P</a:t>
            </a:r>
            <a:r>
              <a:rPr lang="en-US" sz="100" dirty="0"/>
              <a:t> </a:t>
            </a:r>
            <a:r>
              <a:rPr lang="en-US" dirty="0"/>
              <a:t>N: Apparent Connection</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0"/>
            <a:ext cx="8229600" cy="891988"/>
          </a:xfrm>
        </p:spPr>
        <p:txBody>
          <a:bodyPr/>
          <a:lstStyle/>
          <a:p>
            <a:pPr marL="0" indent="0">
              <a:buNone/>
            </a:pPr>
            <a:r>
              <a:rPr lang="en-US" sz="1400" dirty="0">
                <a:latin typeface="+mn-lt"/>
              </a:rPr>
              <a:t>6-4 How can organizations use cloud services securely?</a:t>
            </a:r>
          </a:p>
          <a:p>
            <a:pPr marL="0" indent="0">
              <a:buNone/>
            </a:pPr>
            <a:r>
              <a:rPr lang="en-US" sz="2000" b="1" dirty="0">
                <a:latin typeface="+mn-lt"/>
              </a:rPr>
              <a:t>Figure 6-16</a:t>
            </a:r>
            <a:r>
              <a:rPr lang="en-US" sz="2000" dirty="0">
                <a:latin typeface="+mn-lt"/>
              </a:rPr>
              <a:t> Remote Access Using V</a:t>
            </a:r>
            <a:r>
              <a:rPr lang="en-US" sz="100" dirty="0">
                <a:latin typeface="+mn-lt"/>
              </a:rPr>
              <a:t> </a:t>
            </a:r>
            <a:r>
              <a:rPr lang="en-US" sz="2000" dirty="0">
                <a:latin typeface="+mn-lt"/>
              </a:rPr>
              <a:t>P</a:t>
            </a:r>
            <a:r>
              <a:rPr lang="en-US" sz="100" dirty="0">
                <a:latin typeface="+mn-lt"/>
              </a:rPr>
              <a:t> </a:t>
            </a:r>
            <a:r>
              <a:rPr lang="en-US" sz="2000" dirty="0">
                <a:latin typeface="+mn-lt"/>
              </a:rPr>
              <a:t>N; Apparent Connection</a:t>
            </a:r>
          </a:p>
        </p:txBody>
      </p:sp>
      <p:pic>
        <p:nvPicPr>
          <p:cNvPr id="6" name="Picture 5" descr="Figure showing apparent connections in remote access using VPN">
            <a:extLst>
              <a:ext uri="{FF2B5EF4-FFF2-40B4-BE49-F238E27FC236}">
                <a16:creationId xmlns:a16="http://schemas.microsoft.com/office/drawing/2014/main" id="{A5EB867A-9C4A-477B-9E61-932166474422}"/>
              </a:ext>
            </a:extLst>
          </p:cNvPr>
          <p:cNvPicPr>
            <a:picLocks noChangeAspect="1"/>
          </p:cNvPicPr>
          <p:nvPr/>
        </p:nvPicPr>
        <p:blipFill>
          <a:blip r:embed="rId3"/>
          <a:srcRect/>
          <a:stretch/>
        </p:blipFill>
        <p:spPr>
          <a:xfrm>
            <a:off x="2731457" y="2793555"/>
            <a:ext cx="6424285" cy="2884630"/>
          </a:xfrm>
          <a:prstGeom prst="rect">
            <a:avLst/>
          </a:prstGeom>
        </p:spPr>
      </p:pic>
    </p:spTree>
    <p:extLst>
      <p:ext uri="{BB962C8B-B14F-4D97-AF65-F5344CB8AC3E}">
        <p14:creationId xmlns:p14="http://schemas.microsoft.com/office/powerpoint/2010/main" val="3022311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Private Cloud for Inventory and Other Applications</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47165"/>
          </a:xfrm>
        </p:spPr>
        <p:txBody>
          <a:bodyPr/>
          <a:lstStyle/>
          <a:p>
            <a:pPr marL="0" indent="0">
              <a:buNone/>
            </a:pPr>
            <a:r>
              <a:rPr lang="en-US" sz="1400" dirty="0">
                <a:latin typeface="+mn-lt"/>
              </a:rPr>
              <a:t>6-4 How can organizations use cloud services securely?</a:t>
            </a:r>
          </a:p>
          <a:p>
            <a:pPr marL="0" indent="0">
              <a:buNone/>
            </a:pPr>
            <a:r>
              <a:rPr lang="en-US" sz="2000" b="1" dirty="0">
                <a:latin typeface="+mn-lt"/>
              </a:rPr>
              <a:t>Figure 6-17</a:t>
            </a:r>
            <a:r>
              <a:rPr lang="en-US" sz="2000" dirty="0">
                <a:latin typeface="+mn-lt"/>
              </a:rPr>
              <a:t> Private Cloud for Inventory and Other Applications</a:t>
            </a:r>
          </a:p>
        </p:txBody>
      </p:sp>
      <p:pic>
        <p:nvPicPr>
          <p:cNvPr id="6" name="Picture 5" descr="Figure showing a private cloud for inventory and other applications">
            <a:extLst>
              <a:ext uri="{FF2B5EF4-FFF2-40B4-BE49-F238E27FC236}">
                <a16:creationId xmlns:a16="http://schemas.microsoft.com/office/drawing/2014/main" id="{694ECBA8-0E6F-4CB7-AC17-77D5E2429227}"/>
              </a:ext>
            </a:extLst>
          </p:cNvPr>
          <p:cNvPicPr>
            <a:picLocks noChangeAspect="1"/>
          </p:cNvPicPr>
          <p:nvPr/>
        </p:nvPicPr>
        <p:blipFill>
          <a:blip r:embed="rId3"/>
          <a:srcRect/>
          <a:stretch/>
        </p:blipFill>
        <p:spPr>
          <a:xfrm>
            <a:off x="2988107" y="2609954"/>
            <a:ext cx="5741497" cy="3625024"/>
          </a:xfrm>
          <a:prstGeom prst="rect">
            <a:avLst/>
          </a:prstGeom>
        </p:spPr>
      </p:pic>
    </p:spTree>
    <p:extLst>
      <p:ext uri="{BB962C8B-B14F-4D97-AF65-F5344CB8AC3E}">
        <p14:creationId xmlns:p14="http://schemas.microsoft.com/office/powerpoint/2010/main" val="211157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Accessing Private Cloud over a Virtual Private Network</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56129"/>
          </a:xfrm>
        </p:spPr>
        <p:txBody>
          <a:bodyPr/>
          <a:lstStyle/>
          <a:p>
            <a:pPr marL="0" indent="0">
              <a:buNone/>
            </a:pPr>
            <a:r>
              <a:rPr lang="en-US" sz="1400" dirty="0">
                <a:latin typeface="+mn-lt"/>
              </a:rPr>
              <a:t>6-4 How can organizations use cloud services securely?</a:t>
            </a:r>
          </a:p>
          <a:p>
            <a:pPr marL="0" indent="0">
              <a:buNone/>
            </a:pPr>
            <a:r>
              <a:rPr lang="en-US" sz="2000" b="1" dirty="0">
                <a:latin typeface="+mn-lt"/>
              </a:rPr>
              <a:t>Figure 6-18</a:t>
            </a:r>
            <a:r>
              <a:rPr lang="en-US" sz="2000" dirty="0">
                <a:latin typeface="+mn-lt"/>
              </a:rPr>
              <a:t> Accessing Private Cloud over a Virtual Private Network</a:t>
            </a:r>
          </a:p>
        </p:txBody>
      </p:sp>
      <p:pic>
        <p:nvPicPr>
          <p:cNvPr id="6" name="Picture 5" descr="Figure showing how to access a private cloud over a virtual private network (VPN)">
            <a:extLst>
              <a:ext uri="{FF2B5EF4-FFF2-40B4-BE49-F238E27FC236}">
                <a16:creationId xmlns:a16="http://schemas.microsoft.com/office/drawing/2014/main" id="{02AADA32-132E-43E3-A817-B1CDDD5691EA}"/>
              </a:ext>
            </a:extLst>
          </p:cNvPr>
          <p:cNvPicPr>
            <a:picLocks noChangeAspect="1"/>
          </p:cNvPicPr>
          <p:nvPr/>
        </p:nvPicPr>
        <p:blipFill>
          <a:blip r:embed="rId3"/>
          <a:srcRect/>
          <a:stretch/>
        </p:blipFill>
        <p:spPr>
          <a:xfrm>
            <a:off x="3375485" y="2743879"/>
            <a:ext cx="5127842" cy="3388398"/>
          </a:xfrm>
          <a:prstGeom prst="rect">
            <a:avLst/>
          </a:prstGeom>
        </p:spPr>
      </p:pic>
    </p:spTree>
    <p:extLst>
      <p:ext uri="{BB962C8B-B14F-4D97-AF65-F5344CB8AC3E}">
        <p14:creationId xmlns:p14="http://schemas.microsoft.com/office/powerpoint/2010/main" val="3012451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Using a Virtual Private Cloud</a:t>
            </a:r>
            <a:endParaRPr lang="en-US" sz="2000" b="0" kern="1200" dirty="0">
              <a:latin typeface="Times New Roman" panose="02020603050405020304" pitchFamily="18" charset="0"/>
              <a:ea typeface="+mj-ea"/>
              <a:cs typeface="Times New Roman" panose="02020603050405020304" pitchFamily="18" charset="0"/>
            </a:endParaRPr>
          </a:p>
        </p:txBody>
      </p:sp>
      <p:sp>
        <p:nvSpPr>
          <p:cNvPr id="5" name="Text Placeholder 4"/>
          <p:cNvSpPr>
            <a:spLocks noGrp="1"/>
          </p:cNvSpPr>
          <p:nvPr>
            <p:ph type="body" idx="1"/>
          </p:nvPr>
        </p:nvSpPr>
        <p:spPr>
          <a:xfrm>
            <a:off x="1981200" y="1600201"/>
            <a:ext cx="8130988" cy="883024"/>
          </a:xfrm>
        </p:spPr>
        <p:txBody>
          <a:bodyPr/>
          <a:lstStyle/>
          <a:p>
            <a:pPr marL="0" indent="0">
              <a:buNone/>
            </a:pPr>
            <a:r>
              <a:rPr lang="en-US" sz="1400" dirty="0">
                <a:latin typeface="+mn-lt"/>
              </a:rPr>
              <a:t>6-4 How can organizations use cloud services securely?</a:t>
            </a:r>
          </a:p>
          <a:p>
            <a:r>
              <a:rPr lang="en-US" sz="2000" dirty="0">
                <a:latin typeface="+mn-lt"/>
                <a:cs typeface="Arial" panose="020B0604020202020204" pitchFamily="34" charset="0"/>
              </a:rPr>
              <a:t>Subset of a Public Cloud With Highly Restricted, Secure Access</a:t>
            </a:r>
            <a:endParaRPr lang="en-US" sz="2000" dirty="0">
              <a:latin typeface="+mn-lt"/>
            </a:endParaRPr>
          </a:p>
          <a:p>
            <a:pPr marL="0" indent="0">
              <a:buNone/>
            </a:pPr>
            <a:endParaRPr lang="en-US" sz="1400" dirty="0">
              <a:latin typeface="+mn-lt"/>
            </a:endParaRPr>
          </a:p>
        </p:txBody>
      </p:sp>
      <p:sp>
        <p:nvSpPr>
          <p:cNvPr id="6" name="Text Placeholder 5"/>
          <p:cNvSpPr>
            <a:spLocks noGrp="1"/>
          </p:cNvSpPr>
          <p:nvPr>
            <p:ph type="body" idx="2"/>
          </p:nvPr>
        </p:nvSpPr>
        <p:spPr>
          <a:xfrm>
            <a:off x="1981200" y="2483227"/>
            <a:ext cx="8229600" cy="475127"/>
          </a:xfrm>
        </p:spPr>
        <p:txBody>
          <a:bodyPr/>
          <a:lstStyle/>
          <a:p>
            <a:pPr marL="0" indent="0">
              <a:buNone/>
            </a:pPr>
            <a:r>
              <a:rPr lang="en-US" sz="2000" b="1" dirty="0">
                <a:latin typeface="+mn-lt"/>
              </a:rPr>
              <a:t>Figure 6-19 </a:t>
            </a:r>
            <a:r>
              <a:rPr lang="en-US" sz="2000" dirty="0">
                <a:latin typeface="+mn-lt"/>
              </a:rPr>
              <a:t>Using a Virtual Private Cloud (V</a:t>
            </a:r>
            <a:r>
              <a:rPr lang="en-US" sz="100" dirty="0">
                <a:latin typeface="+mn-lt"/>
              </a:rPr>
              <a:t> </a:t>
            </a:r>
            <a:r>
              <a:rPr lang="en-US" sz="2000" dirty="0">
                <a:latin typeface="+mn-lt"/>
              </a:rPr>
              <a:t>P</a:t>
            </a:r>
            <a:r>
              <a:rPr lang="en-US" sz="100" dirty="0">
                <a:latin typeface="+mn-lt"/>
              </a:rPr>
              <a:t> </a:t>
            </a:r>
            <a:r>
              <a:rPr lang="en-US" sz="2000" dirty="0">
                <a:latin typeface="+mn-lt"/>
              </a:rPr>
              <a:t>C)</a:t>
            </a:r>
          </a:p>
        </p:txBody>
      </p:sp>
      <p:pic>
        <p:nvPicPr>
          <p:cNvPr id="7" name="Picture 6" descr="Figure showing use of a virtual private cloud">
            <a:extLst>
              <a:ext uri="{FF2B5EF4-FFF2-40B4-BE49-F238E27FC236}">
                <a16:creationId xmlns:a16="http://schemas.microsoft.com/office/drawing/2014/main" id="{81A29435-3F0E-4EE9-B0CB-3090C5CC1203}"/>
              </a:ext>
            </a:extLst>
          </p:cNvPr>
          <p:cNvPicPr>
            <a:picLocks noChangeAspect="1"/>
          </p:cNvPicPr>
          <p:nvPr/>
        </p:nvPicPr>
        <p:blipFill>
          <a:blip r:embed="rId3"/>
          <a:srcRect/>
          <a:stretch/>
        </p:blipFill>
        <p:spPr>
          <a:xfrm>
            <a:off x="3208246" y="3043856"/>
            <a:ext cx="5775508" cy="2972688"/>
          </a:xfrm>
          <a:prstGeom prst="rect">
            <a:avLst/>
          </a:prstGeom>
        </p:spPr>
      </p:pic>
    </p:spTree>
    <p:extLst>
      <p:ext uri="{BB962C8B-B14F-4D97-AF65-F5344CB8AC3E}">
        <p14:creationId xmlns:p14="http://schemas.microsoft.com/office/powerpoint/2010/main" val="3365785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IRS Systems Overtaxed</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rPr>
              <a:t>So What?</a:t>
            </a:r>
            <a:endParaRPr lang="en-US" sz="1400" kern="1200" dirty="0">
              <a:solidFill>
                <a:srgbClr val="000000"/>
              </a:solidFill>
              <a:latin typeface="Arial (Body)"/>
              <a:ea typeface="+mn-ea"/>
              <a:cs typeface="+mn-cs"/>
            </a:endParaRPr>
          </a:p>
          <a:p>
            <a:pPr marL="255651" indent="-255651" defTabSz="685800">
              <a:spcAft>
                <a:spcPct val="0"/>
              </a:spcAft>
              <a:buSzPts val="2400"/>
            </a:pPr>
            <a:r>
              <a:rPr lang="en-US" sz="2400" kern="1200" dirty="0">
                <a:solidFill>
                  <a:srgbClr val="000000"/>
                </a:solidFill>
                <a:latin typeface="Arial (Body)"/>
                <a:ea typeface="+mn-ea"/>
                <a:cs typeface="+mn-cs"/>
              </a:rPr>
              <a:t>Legacy systems can fail (Tax day 2018)</a:t>
            </a:r>
          </a:p>
          <a:p>
            <a:pPr marL="743001" lvl="1" indent="-255651" defTabSz="685800">
              <a:spcAft>
                <a:spcPct val="0"/>
              </a:spcAft>
              <a:buSzPts val="2400"/>
            </a:pPr>
            <a:r>
              <a:rPr lang="en-US" sz="2400" kern="1200" dirty="0">
                <a:solidFill>
                  <a:srgbClr val="000000"/>
                </a:solidFill>
                <a:latin typeface="Arial (Body)"/>
                <a:ea typeface="+mn-ea"/>
                <a:cs typeface="+mn-cs"/>
              </a:rPr>
              <a:t>IRS had legacy system in place for processing tax payments (circa 1960s)</a:t>
            </a:r>
          </a:p>
          <a:p>
            <a:pPr marL="743001" lvl="1" indent="-255651" defTabSz="685800">
              <a:spcAft>
                <a:spcPct val="0"/>
              </a:spcAft>
              <a:buSzPts val="2400"/>
            </a:pPr>
            <a:r>
              <a:rPr lang="en-US" sz="2400" kern="1200" dirty="0">
                <a:solidFill>
                  <a:srgbClr val="000000"/>
                </a:solidFill>
                <a:latin typeface="Arial (Body)"/>
                <a:ea typeface="+mn-ea"/>
                <a:cs typeface="+mn-cs"/>
              </a:rPr>
              <a:t>64% of current (2018) IRS systems considered aged</a:t>
            </a:r>
          </a:p>
          <a:p>
            <a:pPr marL="743001" lvl="1" indent="-255651" defTabSz="685800">
              <a:spcAft>
                <a:spcPct val="0"/>
              </a:spcAft>
              <a:buSzPts val="2400"/>
            </a:pPr>
            <a:r>
              <a:rPr lang="en-US" sz="2400" kern="1200" dirty="0">
                <a:solidFill>
                  <a:srgbClr val="000000"/>
                </a:solidFill>
                <a:latin typeface="Arial (Body)"/>
                <a:ea typeface="+mn-ea"/>
                <a:cs typeface="+mn-cs"/>
              </a:rPr>
              <a:t>32% of software is multiple releases behind industry standards</a:t>
            </a:r>
          </a:p>
          <a:p>
            <a:pPr marL="255651" indent="-255651" defTabSz="685800">
              <a:spcAft>
                <a:spcPct val="0"/>
              </a:spcAft>
              <a:buSzPts val="2400"/>
            </a:pPr>
            <a:r>
              <a:rPr lang="en-US" sz="2400" kern="1200" dirty="0">
                <a:solidFill>
                  <a:srgbClr val="000000"/>
                </a:solidFill>
                <a:latin typeface="Arial (Body)"/>
                <a:ea typeface="+mn-ea"/>
                <a:cs typeface="+mn-cs"/>
              </a:rPr>
              <a:t>IRS infrastructure is not cloud based</a:t>
            </a:r>
          </a:p>
          <a:p>
            <a:pPr marL="743001" lvl="1" indent="-255651" defTabSz="685800">
              <a:spcAft>
                <a:spcPct val="0"/>
              </a:spcAft>
              <a:buSzPts val="2400"/>
            </a:pPr>
            <a:r>
              <a:rPr lang="en-US" sz="2400" kern="1200" dirty="0">
                <a:solidFill>
                  <a:srgbClr val="000000"/>
                </a:solidFill>
                <a:latin typeface="Arial (Body)"/>
                <a:ea typeface="+mn-ea"/>
                <a:cs typeface="+mn-cs"/>
              </a:rPr>
              <a:t>Should they consider a cloud-based solution? </a:t>
            </a:r>
          </a:p>
        </p:txBody>
      </p:sp>
    </p:spTree>
    <p:extLst>
      <p:ext uri="{BB962C8B-B14F-4D97-AF65-F5344CB8AC3E}">
        <p14:creationId xmlns:p14="http://schemas.microsoft.com/office/powerpoint/2010/main" val="3343433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Will the Future Cloud Affect Me?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6-5 What does the cloud mean for your future?</a:t>
            </a:r>
          </a:p>
          <a:p>
            <a:pPr marL="255651" indent="-255651" defTabSz="685800">
              <a:spcAft>
                <a:spcPct val="0"/>
              </a:spcAft>
              <a:buSzPts val="2400"/>
            </a:pPr>
            <a:r>
              <a:rPr lang="en-US" sz="2400" kern="1200" dirty="0">
                <a:solidFill>
                  <a:srgbClr val="000000"/>
                </a:solidFill>
                <a:latin typeface="+mn-lt"/>
                <a:ea typeface="+mn-ea"/>
                <a:cs typeface="+mn-cs"/>
              </a:rPr>
              <a:t>Cloud services faster, more secure, easier to use, cheaper</a:t>
            </a:r>
          </a:p>
          <a:p>
            <a:pPr marL="255651" indent="-255651" defTabSz="685800">
              <a:spcAft>
                <a:spcPct val="0"/>
              </a:spcAft>
              <a:buSzPts val="2400"/>
            </a:pPr>
            <a:r>
              <a:rPr lang="en-US" sz="2400" kern="1200" dirty="0">
                <a:solidFill>
                  <a:srgbClr val="000000"/>
                </a:solidFill>
                <a:latin typeface="+mn-lt"/>
                <a:ea typeface="+mn-ea"/>
                <a:cs typeface="+mn-cs"/>
              </a:rPr>
              <a:t>Fewer organizations set up own computing infrastructure</a:t>
            </a:r>
          </a:p>
          <a:p>
            <a:pPr marL="255651" indent="-255651" defTabSz="685800">
              <a:spcAft>
                <a:spcPct val="0"/>
              </a:spcAft>
              <a:buSzPts val="2400"/>
            </a:pPr>
            <a:r>
              <a:rPr lang="en-US" sz="2400" kern="1200" dirty="0">
                <a:solidFill>
                  <a:srgbClr val="000000"/>
                </a:solidFill>
                <a:latin typeface="+mn-lt"/>
                <a:ea typeface="+mn-ea"/>
                <a:cs typeface="+mn-cs"/>
              </a:rPr>
              <a:t>More pooling of servers across organizations</a:t>
            </a:r>
          </a:p>
          <a:p>
            <a:pPr marL="255651" indent="-255651" defTabSz="685800">
              <a:spcAft>
                <a:spcPct val="0"/>
              </a:spcAft>
              <a:buSzPts val="2400"/>
            </a:pPr>
            <a:r>
              <a:rPr lang="en-US" sz="2400" kern="1200" dirty="0">
                <a:solidFill>
                  <a:srgbClr val="000000"/>
                </a:solidFill>
                <a:latin typeface="+mn-lt"/>
                <a:ea typeface="+mn-ea"/>
                <a:cs typeface="+mn-cs"/>
              </a:rPr>
              <a:t>Overall size of the cloud gets bigger</a:t>
            </a:r>
          </a:p>
          <a:p>
            <a:pPr marL="255651" indent="-255651" defTabSz="685800">
              <a:spcAft>
                <a:spcPct val="0"/>
              </a:spcAft>
              <a:buSzPts val="2400"/>
            </a:pPr>
            <a:r>
              <a:rPr lang="en-US" sz="2400" kern="1200" dirty="0">
                <a:solidFill>
                  <a:srgbClr val="000000"/>
                </a:solidFill>
                <a:latin typeface="+mn-lt"/>
                <a:ea typeface="+mn-ea"/>
                <a:cs typeface="+mn-cs"/>
              </a:rPr>
              <a:t>Individuals, small businesses, large organizations obtain elastic resources at very low cost</a:t>
            </a:r>
          </a:p>
          <a:p>
            <a:pPr marL="255651" indent="-255651" defTabSz="685800">
              <a:spcAft>
                <a:spcPct val="0"/>
              </a:spcAft>
              <a:buSzPts val="2400"/>
            </a:pPr>
            <a:r>
              <a:rPr lang="en-US" sz="2400" kern="1200" dirty="0">
                <a:solidFill>
                  <a:srgbClr val="000000"/>
                </a:solidFill>
                <a:latin typeface="+mn-lt"/>
                <a:ea typeface="+mn-ea"/>
                <a:cs typeface="+mn-cs"/>
              </a:rPr>
              <a:t>Cloud fosters new categories of work</a:t>
            </a:r>
          </a:p>
        </p:txBody>
      </p:sp>
    </p:spTree>
    <p:extLst>
      <p:ext uri="{BB962C8B-B14F-4D97-AF65-F5344CB8AC3E}">
        <p14:creationId xmlns:p14="http://schemas.microsoft.com/office/powerpoint/2010/main" val="585675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Future Cloud Services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6-5 What does the cloud mean for your future?</a:t>
            </a:r>
          </a:p>
          <a:p>
            <a:pPr marL="255651" indent="-255651" defTabSz="685800">
              <a:spcAft>
                <a:spcPct val="0"/>
              </a:spcAft>
              <a:buSzPts val="2400"/>
            </a:pPr>
            <a:r>
              <a:rPr lang="en-US" sz="2400" kern="1200" dirty="0">
                <a:solidFill>
                  <a:srgbClr val="000000"/>
                </a:solidFill>
                <a:latin typeface="+mn-lt"/>
                <a:ea typeface="+mn-ea"/>
                <a:cs typeface="+mn-cs"/>
              </a:rPr>
              <a:t>Remote action systems</a:t>
            </a:r>
          </a:p>
          <a:p>
            <a:pPr marL="741553" lvl="1" indent="-284353" defTabSz="685800">
              <a:spcAft>
                <a:spcPct val="0"/>
              </a:spcAft>
              <a:buSzPts val="2400"/>
            </a:pPr>
            <a:r>
              <a:rPr lang="en-US" sz="2400" kern="1200" dirty="0">
                <a:solidFill>
                  <a:srgbClr val="000000"/>
                </a:solidFill>
                <a:latin typeface="+mn-lt"/>
                <a:ea typeface="+mn-ea"/>
                <a:cs typeface="+mn-cs"/>
              </a:rPr>
              <a:t>Telemedicine</a:t>
            </a:r>
          </a:p>
          <a:p>
            <a:pPr marL="741553" lvl="1" indent="-284353" defTabSz="685800">
              <a:spcAft>
                <a:spcPct val="0"/>
              </a:spcAft>
              <a:buSzPts val="2400"/>
            </a:pPr>
            <a:r>
              <a:rPr lang="en-US" sz="2400" kern="1200" dirty="0">
                <a:solidFill>
                  <a:srgbClr val="000000"/>
                </a:solidFill>
                <a:latin typeface="+mn-lt"/>
                <a:ea typeface="+mn-ea"/>
                <a:cs typeface="+mn-cs"/>
              </a:rPr>
              <a:t>Telesurgery</a:t>
            </a:r>
          </a:p>
          <a:p>
            <a:pPr marL="741553" lvl="1" indent="-284353" defTabSz="685800">
              <a:spcAft>
                <a:spcPct val="0"/>
              </a:spcAft>
              <a:buSzPts val="2400"/>
            </a:pPr>
            <a:r>
              <a:rPr lang="en-US" sz="2400" kern="1200" dirty="0">
                <a:solidFill>
                  <a:srgbClr val="000000"/>
                </a:solidFill>
                <a:latin typeface="+mn-lt"/>
                <a:ea typeface="+mn-ea"/>
                <a:cs typeface="+mn-cs"/>
              </a:rPr>
              <a:t>Telelaw enforcement</a:t>
            </a:r>
          </a:p>
          <a:p>
            <a:pPr marL="741553" lvl="1" indent="-284353" defTabSz="685800">
              <a:spcAft>
                <a:spcPct val="0"/>
              </a:spcAft>
              <a:buSzPts val="2400"/>
            </a:pPr>
            <a:r>
              <a:rPr lang="en-US" sz="2400" kern="1200" dirty="0">
                <a:solidFill>
                  <a:srgbClr val="000000"/>
                </a:solidFill>
                <a:latin typeface="+mn-lt"/>
                <a:ea typeface="+mn-ea"/>
                <a:cs typeface="+mn-cs"/>
              </a:rPr>
              <a:t>Provide services in dangerous locations</a:t>
            </a:r>
          </a:p>
          <a:p>
            <a:pPr marL="741553" lvl="1" indent="-284353" defTabSz="685800">
              <a:spcAft>
                <a:spcPct val="0"/>
              </a:spcAft>
              <a:buSzPts val="2400"/>
            </a:pPr>
            <a:r>
              <a:rPr lang="en-US" sz="2400" kern="1200" dirty="0">
                <a:solidFill>
                  <a:srgbClr val="000000"/>
                </a:solidFill>
                <a:latin typeface="+mn-lt"/>
                <a:ea typeface="+mn-ea"/>
                <a:cs typeface="+mn-cs"/>
              </a:rPr>
              <a:t>Watch top-notch performers and performances</a:t>
            </a:r>
          </a:p>
          <a:p>
            <a:pPr marL="255651" indent="-255651" defTabSz="685800">
              <a:spcAft>
                <a:spcPct val="0"/>
              </a:spcAft>
              <a:buSzPts val="2400"/>
            </a:pPr>
            <a:r>
              <a:rPr lang="en-US" sz="2400" kern="1200" dirty="0">
                <a:solidFill>
                  <a:srgbClr val="000000"/>
                </a:solidFill>
                <a:latin typeface="+mn-lt"/>
                <a:ea typeface="+mn-ea"/>
                <a:cs typeface="+mn-cs"/>
              </a:rPr>
              <a:t>New cloud services</a:t>
            </a:r>
          </a:p>
          <a:p>
            <a:pPr marL="741553" lvl="1" indent="-284353" defTabSz="685800">
              <a:spcAft>
                <a:spcPct val="0"/>
              </a:spcAft>
              <a:buSzPts val="2400"/>
            </a:pPr>
            <a:r>
              <a:rPr lang="en-US" sz="2400" kern="1200" dirty="0">
                <a:solidFill>
                  <a:srgbClr val="000000"/>
                </a:solidFill>
                <a:latin typeface="+mn-lt"/>
                <a:ea typeface="+mn-ea"/>
                <a:cs typeface="+mn-cs"/>
              </a:rPr>
              <a:t>Analytics as a Service (A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a:t>
            </a:r>
          </a:p>
          <a:p>
            <a:pPr marL="741553" lvl="1" indent="-284353" defTabSz="685800">
              <a:spcAft>
                <a:spcPct val="0"/>
              </a:spcAft>
              <a:buSzPts val="2400"/>
            </a:pPr>
            <a:r>
              <a:rPr lang="en-US" sz="2400" kern="1200" dirty="0">
                <a:solidFill>
                  <a:srgbClr val="000000"/>
                </a:solidFill>
                <a:latin typeface="+mn-lt"/>
                <a:ea typeface="+mn-ea"/>
                <a:cs typeface="+mn-cs"/>
              </a:rPr>
              <a:t>Business Process as a Service (P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a:t>
            </a:r>
          </a:p>
        </p:txBody>
      </p:sp>
    </p:spTree>
    <p:extLst>
      <p:ext uri="{BB962C8B-B14F-4D97-AF65-F5344CB8AC3E}">
        <p14:creationId xmlns:p14="http://schemas.microsoft.com/office/powerpoint/2010/main" val="1739013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Does the Knowledge in This Chapter Help You?</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6-5 What does the cloud mean for your future?</a:t>
            </a:r>
          </a:p>
          <a:p>
            <a:pPr marL="255651" indent="-255651" defTabSz="685800">
              <a:spcAft>
                <a:spcPct val="0"/>
              </a:spcAft>
              <a:buSzPts val="2400"/>
            </a:pPr>
            <a:r>
              <a:rPr lang="en-US" sz="2400" kern="1200" dirty="0">
                <a:solidFill>
                  <a:srgbClr val="000000"/>
                </a:solidFill>
                <a:latin typeface="+mn-lt"/>
                <a:ea typeface="+mn-ea"/>
                <a:cs typeface="+mn-cs"/>
              </a:rPr>
              <a:t>Cloud knowledge key for all business professionals in early years of career</a:t>
            </a:r>
          </a:p>
          <a:p>
            <a:pPr marL="255651" indent="-255651" defTabSz="685800">
              <a:spcAft>
                <a:spcPct val="0"/>
              </a:spcAft>
              <a:buSzPts val="2400"/>
            </a:pPr>
            <a:r>
              <a:rPr lang="en-US" sz="2400" kern="1200" dirty="0">
                <a:solidFill>
                  <a:srgbClr val="000000"/>
                </a:solidFill>
                <a:latin typeface="+mn-lt"/>
                <a:ea typeface="+mn-ea"/>
                <a:cs typeface="+mn-cs"/>
              </a:rPr>
              <a:t>Anticipate new categories of jobs you might find rewarding</a:t>
            </a:r>
          </a:p>
          <a:p>
            <a:pPr marL="255651" indent="-255651" defTabSz="685800">
              <a:spcAft>
                <a:spcPct val="0"/>
              </a:spcAft>
              <a:buSzPts val="2400"/>
            </a:pPr>
            <a:r>
              <a:rPr lang="en-US" sz="2400" kern="1200" dirty="0">
                <a:solidFill>
                  <a:srgbClr val="000000"/>
                </a:solidFill>
                <a:latin typeface="+mn-lt"/>
                <a:ea typeface="+mn-ea"/>
                <a:cs typeface="+mn-cs"/>
              </a:rPr>
              <a:t>Use of the clouds can potentially save your organization considerable money</a:t>
            </a:r>
          </a:p>
        </p:txBody>
      </p:sp>
    </p:spTree>
    <p:extLst>
      <p:ext uri="{BB962C8B-B14F-4D97-AF65-F5344CB8AC3E}">
        <p14:creationId xmlns:p14="http://schemas.microsoft.com/office/powerpoint/2010/main" val="1200254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Reverse Engineering Privacy</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rPr>
              <a:t>Ethics Guide</a:t>
            </a:r>
            <a:endParaRPr lang="en-US" sz="1400" kern="1200" dirty="0">
              <a:solidFill>
                <a:srgbClr val="000000"/>
              </a:solidFill>
              <a:latin typeface="Arial (Body)"/>
              <a:ea typeface="+mn-ea"/>
              <a:cs typeface="+mn-cs"/>
            </a:endParaRPr>
          </a:p>
          <a:p>
            <a:pPr marL="255651" indent="-255651" defTabSz="685800">
              <a:spcAft>
                <a:spcPct val="0"/>
              </a:spcAft>
              <a:buSzPts val="2400"/>
            </a:pPr>
            <a:r>
              <a:rPr lang="en-US" sz="2400" kern="1200" dirty="0">
                <a:solidFill>
                  <a:srgbClr val="000000"/>
                </a:solidFill>
                <a:latin typeface="Arial (Body)"/>
                <a:ea typeface="+mn-ea"/>
                <a:cs typeface="+mn-cs"/>
              </a:rPr>
              <a:t>Digital billboards deliver targeted advertising</a:t>
            </a:r>
          </a:p>
          <a:p>
            <a:pPr marL="255651" indent="-255651" defTabSz="685800">
              <a:spcAft>
                <a:spcPct val="0"/>
              </a:spcAft>
              <a:buSzPts val="2400"/>
            </a:pPr>
            <a:r>
              <a:rPr lang="en-US" sz="2400" kern="1200" dirty="0">
                <a:solidFill>
                  <a:srgbClr val="000000"/>
                </a:solidFill>
                <a:latin typeface="Arial (Body)"/>
                <a:ea typeface="+mn-ea"/>
                <a:cs typeface="+mn-cs"/>
              </a:rPr>
              <a:t>Location data transmitted by cell phones is sold by cell phone carriers to third parties.</a:t>
            </a:r>
          </a:p>
          <a:p>
            <a:pPr marL="255651" indent="-255651" defTabSz="685800">
              <a:spcAft>
                <a:spcPct val="0"/>
              </a:spcAft>
              <a:buSzPts val="2400"/>
            </a:pPr>
            <a:r>
              <a:rPr lang="en-US" sz="2400" kern="1200" dirty="0">
                <a:solidFill>
                  <a:srgbClr val="000000"/>
                </a:solidFill>
                <a:latin typeface="Arial (Body)"/>
                <a:ea typeface="+mn-ea"/>
                <a:cs typeface="+mn-cs"/>
              </a:rPr>
              <a:t>Analysis of this data tells digital billboards what message to display throughout the day.</a:t>
            </a:r>
          </a:p>
          <a:p>
            <a:pPr marL="743001" lvl="1" indent="-255651" defTabSz="685800">
              <a:spcAft>
                <a:spcPct val="0"/>
              </a:spcAft>
              <a:buSzPts val="2400"/>
            </a:pPr>
            <a:r>
              <a:rPr lang="en-US" sz="2400" kern="1200" dirty="0">
                <a:solidFill>
                  <a:srgbClr val="000000"/>
                </a:solidFill>
                <a:latin typeface="Arial (Body)"/>
                <a:ea typeface="+mn-ea"/>
                <a:cs typeface="+mn-cs"/>
              </a:rPr>
              <a:t>Is this a cool innovation?</a:t>
            </a:r>
          </a:p>
          <a:p>
            <a:pPr marL="743001" lvl="1" indent="-255651" defTabSz="685800">
              <a:spcAft>
                <a:spcPct val="0"/>
              </a:spcAft>
              <a:buSzPts val="2400"/>
            </a:pPr>
            <a:r>
              <a:rPr lang="en-US" sz="2400" kern="1200" dirty="0">
                <a:solidFill>
                  <a:srgbClr val="000000"/>
                </a:solidFill>
                <a:latin typeface="Arial (Body)"/>
                <a:ea typeface="+mn-ea"/>
                <a:cs typeface="+mn-cs"/>
              </a:rPr>
              <a:t>Is this an egregious security concern?</a:t>
            </a:r>
          </a:p>
          <a:p>
            <a:pPr marL="743001" lvl="1" indent="-255651" defTabSz="685800">
              <a:spcAft>
                <a:spcPct val="0"/>
              </a:spcAft>
              <a:buSzPts val="2400"/>
            </a:pPr>
            <a:r>
              <a:rPr lang="en-US" sz="2400" kern="1200" dirty="0">
                <a:solidFill>
                  <a:srgbClr val="000000"/>
                </a:solidFill>
                <a:latin typeface="Arial (Body)"/>
                <a:ea typeface="+mn-ea"/>
                <a:cs typeface="+mn-cs"/>
              </a:rPr>
              <a:t>Can we be confident that personally-identifiable information is removed?</a:t>
            </a:r>
          </a:p>
        </p:txBody>
      </p:sp>
    </p:spTree>
    <p:extLst>
      <p:ext uri="{BB962C8B-B14F-4D97-AF65-F5344CB8AC3E}">
        <p14:creationId xmlns:p14="http://schemas.microsoft.com/office/powerpoint/2010/main" val="1974021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Benefits of the Cloud</a:t>
            </a:r>
          </a:p>
        </p:txBody>
      </p:sp>
      <p:sp>
        <p:nvSpPr>
          <p:cNvPr id="4" name="Text Placeholder 3"/>
          <p:cNvSpPr>
            <a:spLocks noGrp="1"/>
          </p:cNvSpPr>
          <p:nvPr>
            <p:ph type="body" idx="1"/>
          </p:nvPr>
        </p:nvSpPr>
        <p:spPr>
          <a:xfrm>
            <a:off x="1981200" y="1600200"/>
            <a:ext cx="8229600" cy="4388224"/>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6-1 Why is the cloud the future for most organizations?</a:t>
            </a:r>
          </a:p>
          <a:p>
            <a:pPr marL="255651" indent="-255651" defTabSz="685800">
              <a:spcAft>
                <a:spcPct val="0"/>
              </a:spcAft>
              <a:buSzPts val="2400"/>
            </a:pPr>
            <a:r>
              <a:rPr lang="en-US" sz="2400" kern="1200" dirty="0">
                <a:solidFill>
                  <a:srgbClr val="000000"/>
                </a:solidFill>
                <a:latin typeface="+mn-lt"/>
                <a:ea typeface="+mn-ea"/>
                <a:cs typeface="+mn-cs"/>
              </a:rPr>
              <a:t>The Cloud</a:t>
            </a:r>
          </a:p>
          <a:p>
            <a:pPr marL="741553" lvl="1" indent="-284353" defTabSz="685800">
              <a:spcAft>
                <a:spcPct val="0"/>
              </a:spcAft>
              <a:buSzPts val="2400"/>
            </a:pPr>
            <a:r>
              <a:rPr lang="en-US" sz="2400" kern="1200" dirty="0">
                <a:solidFill>
                  <a:srgbClr val="000000"/>
                </a:solidFill>
                <a:latin typeface="+mn-lt"/>
                <a:ea typeface="+mn-ea"/>
                <a:cs typeface="+mn-cs"/>
              </a:rPr>
              <a:t>Elastic leasing of pooled computer resources over the Internet.</a:t>
            </a:r>
          </a:p>
          <a:p>
            <a:pPr marL="741553" lvl="1" indent="-284353" defTabSz="685800">
              <a:spcAft>
                <a:spcPct val="0"/>
              </a:spcAft>
              <a:buSzPts val="2400"/>
            </a:pPr>
            <a:r>
              <a:rPr lang="en-US" sz="2400" b="1" kern="1200" dirty="0">
                <a:solidFill>
                  <a:srgbClr val="000000"/>
                </a:solidFill>
                <a:latin typeface="+mn-lt"/>
                <a:ea typeface="+mn-ea"/>
                <a:cs typeface="+mn-cs"/>
              </a:rPr>
              <a:t>Elastic</a:t>
            </a:r>
          </a:p>
          <a:p>
            <a:pPr marL="1144778" lvl="2" indent="-230378" defTabSz="685800">
              <a:spcAft>
                <a:spcPct val="0"/>
              </a:spcAft>
              <a:buSzPts val="2400"/>
            </a:pPr>
            <a:r>
              <a:rPr lang="en-US" sz="2400" kern="1200" dirty="0">
                <a:solidFill>
                  <a:srgbClr val="000000"/>
                </a:solidFill>
                <a:latin typeface="+mn-lt"/>
                <a:ea typeface="+mn-ea"/>
                <a:cs typeface="+mn-cs"/>
              </a:rPr>
              <a:t>Automatically adjusts for unpredictable demand.</a:t>
            </a:r>
          </a:p>
          <a:p>
            <a:pPr marL="1144778" lvl="2" indent="-230378" defTabSz="685800">
              <a:spcAft>
                <a:spcPct val="0"/>
              </a:spcAft>
              <a:buSzPts val="2400"/>
            </a:pPr>
            <a:r>
              <a:rPr lang="en-US" sz="2400" kern="1200" dirty="0">
                <a:solidFill>
                  <a:srgbClr val="000000"/>
                </a:solidFill>
                <a:latin typeface="+mn-lt"/>
                <a:ea typeface="+mn-ea"/>
                <a:cs typeface="+mn-cs"/>
              </a:rPr>
              <a:t>Limits financial risks.</a:t>
            </a:r>
          </a:p>
          <a:p>
            <a:pPr marL="741553" lvl="1" indent="-284353" defTabSz="685800">
              <a:spcAft>
                <a:spcPct val="0"/>
              </a:spcAft>
              <a:buSzPts val="2400"/>
            </a:pPr>
            <a:r>
              <a:rPr lang="en-US" sz="2400" b="1" kern="1200" dirty="0">
                <a:solidFill>
                  <a:srgbClr val="000000"/>
                </a:solidFill>
                <a:latin typeface="+mn-lt"/>
                <a:ea typeface="+mn-ea"/>
                <a:cs typeface="+mn-cs"/>
              </a:rPr>
              <a:t>Pooled</a:t>
            </a:r>
          </a:p>
          <a:p>
            <a:pPr marL="1144778" lvl="2" indent="-230378" defTabSz="685800">
              <a:spcAft>
                <a:spcPct val="0"/>
              </a:spcAft>
              <a:buSzPts val="2400"/>
            </a:pPr>
            <a:r>
              <a:rPr lang="en-US" sz="2400" kern="1200" dirty="0">
                <a:solidFill>
                  <a:srgbClr val="000000"/>
                </a:solidFill>
                <a:latin typeface="+mn-lt"/>
                <a:ea typeface="+mn-ea"/>
                <a:cs typeface="+mn-cs"/>
              </a:rPr>
              <a:t>Same physical hardware.</a:t>
            </a:r>
          </a:p>
          <a:p>
            <a:pPr marL="1144778" lvl="2" indent="-230378" defTabSz="685800">
              <a:spcAft>
                <a:spcPct val="0"/>
              </a:spcAft>
              <a:buSzPts val="2400"/>
            </a:pPr>
            <a:r>
              <a:rPr lang="en-US" sz="2400" kern="1200" dirty="0">
                <a:solidFill>
                  <a:srgbClr val="000000"/>
                </a:solidFill>
                <a:latin typeface="+mn-lt"/>
                <a:ea typeface="+mn-ea"/>
                <a:cs typeface="+mn-cs"/>
              </a:rPr>
              <a:t>Economies of scale.</a:t>
            </a:r>
          </a:p>
        </p:txBody>
      </p:sp>
    </p:spTree>
    <p:extLst>
      <p:ext uri="{BB962C8B-B14F-4D97-AF65-F5344CB8AC3E}">
        <p14:creationId xmlns:p14="http://schemas.microsoft.com/office/powerpoint/2010/main" val="3568586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Senior Network Manager</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mn-lt"/>
                <a:ea typeface="+mn-ea"/>
                <a:cs typeface="+mn-cs"/>
              </a:rPr>
              <a:t>Career Guide</a:t>
            </a:r>
          </a:p>
          <a:p>
            <a:pPr marL="0" indent="0">
              <a:buNone/>
            </a:pPr>
            <a:r>
              <a:rPr lang="en-US" sz="1800" dirty="0">
                <a:latin typeface="+mn-lt"/>
              </a:rPr>
              <a:t>Rebecca Cengiz-Robbs at Carbonite</a:t>
            </a:r>
          </a:p>
          <a:p>
            <a:pPr marL="171450" lvl="1" indent="0">
              <a:spcBef>
                <a:spcPts val="1000"/>
              </a:spcBef>
              <a:buNone/>
            </a:pPr>
            <a:r>
              <a:rPr lang="en-US" sz="1800" dirty="0">
                <a:latin typeface="+mn-lt"/>
              </a:rPr>
              <a:t>Q. What attracted you to this field?</a:t>
            </a:r>
          </a:p>
          <a:p>
            <a:pPr marL="360363" lvl="2" indent="0">
              <a:buNone/>
            </a:pPr>
            <a:r>
              <a:rPr lang="en-US" sz="1800" dirty="0">
                <a:latin typeface="+mn-lt"/>
              </a:rPr>
              <a:t>A. “I was attracted to I</a:t>
            </a:r>
            <a:r>
              <a:rPr lang="en-US" sz="100" dirty="0">
                <a:latin typeface="+mn-lt"/>
              </a:rPr>
              <a:t> </a:t>
            </a:r>
            <a:r>
              <a:rPr lang="en-US" sz="1800" dirty="0">
                <a:latin typeface="+mn-lt"/>
              </a:rPr>
              <a:t>T by the wide variety of disciplines and the abundant opportunities, especially for women. After working as a network administrator and being able to get exposure to storage, backups, computing, security, and networking, I realized I liked networking the best.”</a:t>
            </a:r>
          </a:p>
          <a:p>
            <a:pPr marL="171450" lvl="1" indent="0">
              <a:spcBef>
                <a:spcPts val="1000"/>
              </a:spcBef>
              <a:buNone/>
            </a:pPr>
            <a:r>
              <a:rPr lang="en-US" sz="1800" dirty="0">
                <a:latin typeface="+mn-lt"/>
              </a:rPr>
              <a:t>Q. What advice would you give to someone who is considering working in your field?</a:t>
            </a:r>
          </a:p>
          <a:p>
            <a:pPr marL="360363" lvl="2" indent="0">
              <a:buNone/>
            </a:pPr>
            <a:r>
              <a:rPr lang="en-US" sz="1800" dirty="0">
                <a:latin typeface="+mn-lt"/>
              </a:rPr>
              <a:t>A. “In addition to technical skills and a good work ethic, I’d develop emotional intelligence and build a personal network. Often in I</a:t>
            </a:r>
            <a:r>
              <a:rPr lang="en-US" sz="100" dirty="0">
                <a:latin typeface="+mn-lt"/>
              </a:rPr>
              <a:t> </a:t>
            </a:r>
            <a:r>
              <a:rPr lang="en-US" sz="1800" dirty="0">
                <a:latin typeface="+mn-lt"/>
              </a:rPr>
              <a:t>T, it’s who you know and how you get along with people that will help you stand out and advance.”</a:t>
            </a:r>
          </a:p>
        </p:txBody>
      </p:sp>
    </p:spTree>
    <p:extLst>
      <p:ext uri="{BB962C8B-B14F-4D97-AF65-F5344CB8AC3E}">
        <p14:creationId xmlns:p14="http://schemas.microsoft.com/office/powerpoint/2010/main" val="3130390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Active Review</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6-1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Why is the cloud the future for most organizations?</a:t>
            </a:r>
          </a:p>
          <a:p>
            <a:pPr marL="0" indent="0" defTabSz="685800">
              <a:buSzPts val="2400"/>
              <a:buNone/>
              <a:tabLst/>
            </a:pPr>
            <a:r>
              <a:rPr lang="en-US" sz="2400" b="1" kern="1200" dirty="0">
                <a:solidFill>
                  <a:schemeClr val="tx2"/>
                </a:solidFill>
                <a:latin typeface="Arial (Body)"/>
                <a:ea typeface="+mn-ea"/>
                <a:cs typeface="+mn-cs"/>
              </a:rPr>
              <a:t>6-2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organizations use the cloud?</a:t>
            </a:r>
          </a:p>
          <a:p>
            <a:pPr marL="0" indent="0" defTabSz="685800">
              <a:buSzPts val="2400"/>
              <a:buNone/>
              <a:tabLst/>
            </a:pPr>
            <a:r>
              <a:rPr lang="en-US" sz="2400" b="1" kern="1200" dirty="0">
                <a:solidFill>
                  <a:schemeClr val="tx2"/>
                </a:solidFill>
                <a:latin typeface="Arial (Body)"/>
                <a:ea typeface="+mn-ea"/>
                <a:cs typeface="+mn-cs"/>
              </a:rPr>
              <a:t>6-3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eHermes use the cloud?</a:t>
            </a:r>
          </a:p>
          <a:p>
            <a:pPr marL="0" indent="0" defTabSz="685800">
              <a:buSzPts val="2400"/>
              <a:buNone/>
              <a:tabLst/>
            </a:pPr>
            <a:r>
              <a:rPr lang="en-US" sz="2400" b="1" kern="1200" dirty="0">
                <a:solidFill>
                  <a:schemeClr val="tx2"/>
                </a:solidFill>
                <a:latin typeface="Arial (Body)"/>
                <a:ea typeface="+mn-ea"/>
                <a:cs typeface="+mn-cs"/>
              </a:rPr>
              <a:t>6-4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organizations use cloud services securely?</a:t>
            </a:r>
          </a:p>
          <a:p>
            <a:pPr marL="0" indent="0" defTabSz="685800">
              <a:buSzPts val="2400"/>
              <a:buNone/>
              <a:tabLst/>
            </a:pPr>
            <a:r>
              <a:rPr lang="en-US" sz="2400" b="1" kern="1200" dirty="0">
                <a:solidFill>
                  <a:schemeClr val="tx2"/>
                </a:solidFill>
                <a:latin typeface="Arial (Body)"/>
                <a:ea typeface="+mn-ea"/>
                <a:cs typeface="+mn-cs"/>
              </a:rPr>
              <a:t>6-5</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does the cloud mean for your future?</a:t>
            </a:r>
          </a:p>
        </p:txBody>
      </p:sp>
    </p:spTree>
    <p:extLst>
      <p:ext uri="{BB962C8B-B14F-4D97-AF65-F5344CB8AC3E}">
        <p14:creationId xmlns:p14="http://schemas.microsoft.com/office/powerpoint/2010/main" val="2592502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Salesforce.com</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rPr>
              <a:t>Case Study 6</a:t>
            </a:r>
            <a:endParaRPr lang="en-US" sz="1400" kern="1200" dirty="0">
              <a:solidFill>
                <a:srgbClr val="000000"/>
              </a:solidFill>
              <a:latin typeface="Arial (Body)"/>
              <a:ea typeface="+mn-ea"/>
              <a:cs typeface="+mn-cs"/>
            </a:endParaRPr>
          </a:p>
          <a:p>
            <a:pPr marL="255651" indent="-255651" defTabSz="685800">
              <a:spcAft>
                <a:spcPct val="0"/>
              </a:spcAft>
              <a:buSzPts val="2400"/>
            </a:pPr>
            <a:r>
              <a:rPr lang="en-US" sz="2400" kern="1200" dirty="0">
                <a:solidFill>
                  <a:srgbClr val="000000"/>
                </a:solidFill>
                <a:latin typeface="Arial (Body)"/>
                <a:ea typeface="+mn-ea"/>
                <a:cs typeface="+mn-cs"/>
              </a:rPr>
              <a:t>Dominates market for CRM software</a:t>
            </a:r>
          </a:p>
          <a:p>
            <a:pPr marL="255651" indent="-255651" defTabSz="685800">
              <a:spcAft>
                <a:spcPct val="0"/>
              </a:spcAft>
              <a:buSzPts val="2400"/>
            </a:pPr>
            <a:r>
              <a:rPr lang="en-US" sz="2400" kern="1200" dirty="0">
                <a:solidFill>
                  <a:srgbClr val="000000"/>
                </a:solidFill>
                <a:latin typeface="Arial (Body)"/>
                <a:ea typeface="+mn-ea"/>
                <a:cs typeface="+mn-cs"/>
              </a:rPr>
              <a:t>One of the highest valued cloud computing companies in the U.S.</a:t>
            </a:r>
          </a:p>
          <a:p>
            <a:pPr marL="255651" indent="-255651" defTabSz="685800">
              <a:spcAft>
                <a:spcPct val="0"/>
              </a:spcAft>
              <a:buSzPts val="2400"/>
            </a:pPr>
            <a:r>
              <a:rPr lang="en-US" sz="2400" kern="1200" dirty="0">
                <a:solidFill>
                  <a:srgbClr val="000000"/>
                </a:solidFill>
                <a:latin typeface="Arial (Body)"/>
                <a:ea typeface="+mn-ea"/>
                <a:cs typeface="+mn-cs"/>
              </a:rPr>
              <a:t>Four pillars of success:	</a:t>
            </a:r>
          </a:p>
          <a:p>
            <a:pPr marL="743001" lvl="1" indent="-255651" defTabSz="685800">
              <a:spcAft>
                <a:spcPct val="0"/>
              </a:spcAft>
              <a:buSzPts val="2400"/>
            </a:pPr>
            <a:r>
              <a:rPr lang="en-US" sz="2400" kern="1200" dirty="0">
                <a:solidFill>
                  <a:srgbClr val="000000"/>
                </a:solidFill>
                <a:latin typeface="Arial (Body)"/>
                <a:ea typeface="+mn-ea"/>
                <a:cs typeface="+mn-cs"/>
              </a:rPr>
              <a:t>Trust</a:t>
            </a:r>
          </a:p>
          <a:p>
            <a:pPr marL="743001" lvl="1" indent="-255651" defTabSz="685800">
              <a:spcAft>
                <a:spcPct val="0"/>
              </a:spcAft>
              <a:buSzPts val="2400"/>
            </a:pPr>
            <a:r>
              <a:rPr lang="en-US" sz="2400" kern="1200" dirty="0">
                <a:solidFill>
                  <a:srgbClr val="000000"/>
                </a:solidFill>
                <a:latin typeface="Arial (Body)"/>
                <a:ea typeface="+mn-ea"/>
                <a:cs typeface="+mn-cs"/>
              </a:rPr>
              <a:t>Growth</a:t>
            </a:r>
          </a:p>
          <a:p>
            <a:pPr marL="743001" lvl="1" indent="-255651" defTabSz="685800">
              <a:spcAft>
                <a:spcPct val="0"/>
              </a:spcAft>
              <a:buSzPts val="2400"/>
            </a:pPr>
            <a:r>
              <a:rPr lang="en-US" sz="2400" kern="1200" dirty="0">
                <a:solidFill>
                  <a:srgbClr val="000000"/>
                </a:solidFill>
                <a:latin typeface="Arial (Body)"/>
                <a:ea typeface="+mn-ea"/>
                <a:cs typeface="+mn-cs"/>
              </a:rPr>
              <a:t>Innovation</a:t>
            </a:r>
          </a:p>
          <a:p>
            <a:pPr marL="743001" lvl="1" indent="-255651" defTabSz="685800">
              <a:spcAft>
                <a:spcPct val="0"/>
              </a:spcAft>
              <a:buSzPts val="2400"/>
            </a:pPr>
            <a:r>
              <a:rPr lang="en-US" sz="2400" kern="1200" dirty="0">
                <a:solidFill>
                  <a:srgbClr val="000000"/>
                </a:solidFill>
                <a:latin typeface="Arial (Body)"/>
                <a:ea typeface="+mn-ea"/>
                <a:cs typeface="+mn-cs"/>
              </a:rPr>
              <a:t>Equality</a:t>
            </a:r>
          </a:p>
        </p:txBody>
      </p:sp>
    </p:spTree>
    <p:extLst>
      <p:ext uri="{BB962C8B-B14F-4D97-AF65-F5344CB8AC3E}">
        <p14:creationId xmlns:p14="http://schemas.microsoft.com/office/powerpoint/2010/main" val="433333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8" name="Title 1"/>
          <p:cNvSpPr>
            <a:spLocks noGrp="1"/>
          </p:cNvSpPr>
          <p:nvPr>
            <p:ph type="title"/>
          </p:nvPr>
        </p:nvSpPr>
        <p:spPr>
          <a:xfrm>
            <a:off x="1981200" y="697112"/>
            <a:ext cx="8229600" cy="615538"/>
          </a:xfrm>
        </p:spPr>
        <p:txBody>
          <a:bodyPr lIns="91425" tIns="91425" rIns="91425" bIns="91425" anchor="b" anchorCtr="0">
            <a:no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2291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334698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Where Did the Cloud Come from? </a:t>
            </a:r>
            <a:r>
              <a:rPr lang="en-US" sz="2000" b="0" kern="1200" dirty="0">
                <a:latin typeface="Times New Roman" panose="02020603050405020304" pitchFamily="18" charset="0"/>
                <a:ea typeface="+mj-ea"/>
                <a:cs typeface="Times New Roman" panose="02020603050405020304" pitchFamily="18" charset="0"/>
              </a:rPr>
              <a:t>(1 of 2)</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6-1 Why is the cloud the future for most organizations?</a:t>
            </a:r>
          </a:p>
          <a:p>
            <a:pPr marL="255651" indent="-255651" defTabSz="685800">
              <a:spcAft>
                <a:spcPct val="0"/>
              </a:spcAft>
              <a:buSzPts val="2400"/>
            </a:pPr>
            <a:r>
              <a:rPr lang="en-US" sz="2400" kern="1200" dirty="0">
                <a:solidFill>
                  <a:srgbClr val="000000"/>
                </a:solidFill>
                <a:latin typeface="+mn-lt"/>
                <a:ea typeface="+mn-ea"/>
                <a:cs typeface="+mn-cs"/>
              </a:rPr>
              <a:t>The Mainframe Era (1960s–1980s)</a:t>
            </a:r>
          </a:p>
          <a:p>
            <a:pPr marL="741553" lvl="1" indent="-284353" defTabSz="685800">
              <a:spcAft>
                <a:spcPct val="0"/>
              </a:spcAft>
              <a:buSzPts val="2400"/>
            </a:pPr>
            <a:r>
              <a:rPr lang="en-US" sz="2400" kern="1200" dirty="0">
                <a:solidFill>
                  <a:srgbClr val="000000"/>
                </a:solidFill>
                <a:latin typeface="+mn-lt"/>
                <a:ea typeface="+mn-ea"/>
                <a:cs typeface="+mn-cs"/>
              </a:rPr>
              <a:t>Large-scale high-speed centralized computers.</a:t>
            </a:r>
          </a:p>
          <a:p>
            <a:pPr marL="741553" lvl="1" indent="-284353" defTabSz="685800">
              <a:spcAft>
                <a:spcPct val="0"/>
              </a:spcAft>
              <a:buSzPts val="2400"/>
            </a:pPr>
            <a:r>
              <a:rPr lang="en-US" sz="2400" kern="1200" dirty="0">
                <a:solidFill>
                  <a:srgbClr val="000000"/>
                </a:solidFill>
                <a:latin typeface="+mn-lt"/>
                <a:ea typeface="+mn-ea"/>
                <a:cs typeface="+mn-cs"/>
              </a:rPr>
              <a:t>Thin clients, no Internet, and no Cloud.</a:t>
            </a:r>
          </a:p>
          <a:p>
            <a:pPr marL="255651" indent="-255651" defTabSz="685800">
              <a:spcAft>
                <a:spcPct val="0"/>
              </a:spcAft>
              <a:buSzPts val="2400"/>
            </a:pPr>
            <a:r>
              <a:rPr lang="en-US" sz="2400" kern="1200" dirty="0">
                <a:solidFill>
                  <a:srgbClr val="000000"/>
                </a:solidFill>
                <a:latin typeface="+mn-lt"/>
                <a:ea typeface="+mn-ea"/>
                <a:cs typeface="+mn-cs"/>
              </a:rPr>
              <a:t>The Client-Server Era (1990s–2000s)</a:t>
            </a:r>
          </a:p>
          <a:p>
            <a:pPr marL="741553" lvl="1" indent="-284353" defTabSz="685800">
              <a:spcAft>
                <a:spcPct val="0"/>
              </a:spcAft>
              <a:buSzPts val="2400"/>
            </a:pPr>
            <a:r>
              <a:rPr lang="en-US" sz="2400" kern="1200" dirty="0">
                <a:solidFill>
                  <a:srgbClr val="000000"/>
                </a:solidFill>
                <a:latin typeface="+mn-lt"/>
                <a:ea typeface="+mn-ea"/>
                <a:cs typeface="+mn-cs"/>
              </a:rPr>
              <a:t>Allowed clients (users) to send requests across the Internet to servers.</a:t>
            </a:r>
          </a:p>
          <a:p>
            <a:pPr marL="741553" lvl="1" indent="-284353" defTabSz="685800">
              <a:spcAft>
                <a:spcPct val="0"/>
              </a:spcAft>
              <a:buSzPts val="2400"/>
            </a:pPr>
            <a:r>
              <a:rPr lang="en-US" sz="2400" kern="1200" dirty="0">
                <a:solidFill>
                  <a:srgbClr val="000000"/>
                </a:solidFill>
                <a:latin typeface="+mn-lt"/>
                <a:ea typeface="+mn-ea"/>
                <a:cs typeface="+mn-cs"/>
              </a:rPr>
              <a:t>Internet, but no modern cloud computing yet.</a:t>
            </a:r>
          </a:p>
        </p:txBody>
      </p:sp>
    </p:spTree>
    <p:extLst>
      <p:ext uri="{BB962C8B-B14F-4D97-AF65-F5344CB8AC3E}">
        <p14:creationId xmlns:p14="http://schemas.microsoft.com/office/powerpoint/2010/main" val="1931843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The Mainframe Era (1960s–1980s)</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4" name="Text Placeholder 3"/>
          <p:cNvSpPr>
            <a:spLocks noGrp="1"/>
          </p:cNvSpPr>
          <p:nvPr>
            <p:ph type="body" idx="1"/>
          </p:nvPr>
        </p:nvSpPr>
        <p:spPr>
          <a:xfrm>
            <a:off x="1981200" y="1600201"/>
            <a:ext cx="8229600" cy="856129"/>
          </a:xfrm>
        </p:spPr>
        <p:txBody>
          <a:bodyPr/>
          <a:lstStyle/>
          <a:p>
            <a:pPr marL="0" indent="0">
              <a:buNone/>
            </a:pPr>
            <a:r>
              <a:rPr lang="en-US" sz="1400" dirty="0">
                <a:latin typeface="+mn-lt"/>
              </a:rPr>
              <a:t>6-1 Why is the cloud the future for most organizations?</a:t>
            </a:r>
          </a:p>
          <a:p>
            <a:pPr marL="0" indent="0">
              <a:buNone/>
            </a:pPr>
            <a:r>
              <a:rPr lang="en-US" sz="2000" b="1" dirty="0">
                <a:latin typeface="+mn-lt"/>
              </a:rPr>
              <a:t>Figure 6-1</a:t>
            </a:r>
            <a:r>
              <a:rPr lang="en-US" sz="2000" dirty="0">
                <a:latin typeface="+mn-lt"/>
              </a:rPr>
              <a:t> The Mainframe Era (1960s–1980s)</a:t>
            </a:r>
          </a:p>
        </p:txBody>
      </p:sp>
      <p:pic>
        <p:nvPicPr>
          <p:cNvPr id="3" name="Picture 2" descr="Figure depicting components found in a mainframe computing environment"/>
          <p:cNvPicPr>
            <a:picLocks noChangeAspect="1"/>
          </p:cNvPicPr>
          <p:nvPr/>
        </p:nvPicPr>
        <p:blipFill>
          <a:blip r:embed="rId3"/>
          <a:srcRect/>
          <a:stretch/>
        </p:blipFill>
        <p:spPr>
          <a:xfrm>
            <a:off x="2067623" y="2803053"/>
            <a:ext cx="7199315" cy="2357423"/>
          </a:xfrm>
          <a:prstGeom prst="rect">
            <a:avLst/>
          </a:prstGeom>
        </p:spPr>
      </p:pic>
    </p:spTree>
    <p:extLst>
      <p:ext uri="{BB962C8B-B14F-4D97-AF65-F5344CB8AC3E}">
        <p14:creationId xmlns:p14="http://schemas.microsoft.com/office/powerpoint/2010/main" val="562621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The Client-Server Era (1990s–2000s)</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4" name="Text Placeholder 3"/>
          <p:cNvSpPr>
            <a:spLocks noGrp="1"/>
          </p:cNvSpPr>
          <p:nvPr>
            <p:ph type="body" idx="1"/>
          </p:nvPr>
        </p:nvSpPr>
        <p:spPr>
          <a:xfrm>
            <a:off x="1981200" y="1600201"/>
            <a:ext cx="8229600" cy="865094"/>
          </a:xfrm>
        </p:spPr>
        <p:txBody>
          <a:bodyPr/>
          <a:lstStyle/>
          <a:p>
            <a:pPr marL="0" indent="0">
              <a:buNone/>
            </a:pPr>
            <a:r>
              <a:rPr lang="en-US" sz="1400" dirty="0">
                <a:latin typeface="+mn-lt"/>
              </a:rPr>
              <a:t>6-1 Why is the cloud the future for most organizations?</a:t>
            </a:r>
          </a:p>
          <a:p>
            <a:pPr marL="0" indent="0">
              <a:buNone/>
            </a:pPr>
            <a:r>
              <a:rPr lang="en-US" sz="2000" b="1" dirty="0">
                <a:latin typeface="+mn-lt"/>
              </a:rPr>
              <a:t>Figure 6-2</a:t>
            </a:r>
            <a:r>
              <a:rPr lang="en-US" sz="2000" dirty="0">
                <a:latin typeface="+mn-lt"/>
              </a:rPr>
              <a:t> The Client-Server Era (1990s–2000s)</a:t>
            </a:r>
          </a:p>
        </p:txBody>
      </p:sp>
      <p:pic>
        <p:nvPicPr>
          <p:cNvPr id="3" name="Picture 2" descr="Figure depicting components of client-server computing environment"/>
          <p:cNvPicPr>
            <a:picLocks noChangeAspect="1"/>
          </p:cNvPicPr>
          <p:nvPr/>
        </p:nvPicPr>
        <p:blipFill>
          <a:blip r:embed="rId3"/>
          <a:srcRect/>
          <a:stretch/>
        </p:blipFill>
        <p:spPr>
          <a:xfrm>
            <a:off x="2124047" y="2839332"/>
            <a:ext cx="7220935" cy="1968059"/>
          </a:xfrm>
          <a:prstGeom prst="rect">
            <a:avLst/>
          </a:prstGeom>
        </p:spPr>
      </p:pic>
    </p:spTree>
    <p:extLst>
      <p:ext uri="{BB962C8B-B14F-4D97-AF65-F5344CB8AC3E}">
        <p14:creationId xmlns:p14="http://schemas.microsoft.com/office/powerpoint/2010/main" val="373001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cs typeface="Times New Roman" panose="02020603050405020304" pitchFamily="18" charset="0"/>
              </a:rPr>
              <a:t>Where Did the Cloud Come from? </a:t>
            </a:r>
            <a:r>
              <a:rPr lang="en-US" sz="2000" b="0" kern="1200" dirty="0">
                <a:latin typeface="Times New Roman" panose="02020603050405020304" pitchFamily="18" charset="0"/>
                <a:cs typeface="Times New Roman" panose="02020603050405020304" pitchFamily="18" charset="0"/>
              </a:rPr>
              <a:t>(2 of 2)</a:t>
            </a:r>
            <a:endParaRPr lang="en-US" kern="1200" dirty="0">
              <a:latin typeface="Times New Roman" panose="02020603050405020304" pitchFamily="18" charset="0"/>
              <a:ea typeface="+mj-ea"/>
              <a:cs typeface="Times New Roman" panose="02020603050405020304" pitchFamily="18" charset="0"/>
            </a:endParaRPr>
          </a:p>
        </p:txBody>
      </p:sp>
      <p:sp>
        <p:nvSpPr>
          <p:cNvPr id="4" name="Text Placeholder 3"/>
          <p:cNvSpPr>
            <a:spLocks noGrp="1"/>
          </p:cNvSpPr>
          <p:nvPr>
            <p:ph type="body" idx="1"/>
          </p:nvPr>
        </p:nvSpPr>
        <p:spPr>
          <a:xfrm>
            <a:off x="1981200" y="1600201"/>
            <a:ext cx="8229600" cy="4525963"/>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6-1 Why is the cloud the future for most organizations?</a:t>
            </a:r>
          </a:p>
          <a:p>
            <a:pPr marL="255651" indent="-255651" defTabSz="685800">
              <a:spcAft>
                <a:spcPct val="0"/>
              </a:spcAft>
              <a:buSzPts val="2400"/>
            </a:pPr>
            <a:r>
              <a:rPr lang="en-US" sz="2400" kern="1200" dirty="0">
                <a:solidFill>
                  <a:srgbClr val="000000"/>
                </a:solidFill>
                <a:latin typeface="+mn-lt"/>
                <a:ea typeface="+mn-ea"/>
                <a:cs typeface="+mn-cs"/>
              </a:rPr>
              <a:t>The Cloud Computing Era (2008–Current)</a:t>
            </a:r>
          </a:p>
          <a:p>
            <a:pPr marL="741553" lvl="1" indent="-284353" defTabSz="685800">
              <a:spcAft>
                <a:spcPct val="0"/>
              </a:spcAft>
              <a:buSzPts val="2400"/>
            </a:pPr>
            <a:r>
              <a:rPr lang="en-US" sz="2400" kern="1200" dirty="0">
                <a:solidFill>
                  <a:srgbClr val="000000"/>
                </a:solidFill>
                <a:latin typeface="+mn-lt"/>
                <a:ea typeface="+mn-ea"/>
                <a:cs typeface="+mn-cs"/>
              </a:rPr>
              <a:t>Applications, data, and processing power can be used remotely.</a:t>
            </a:r>
          </a:p>
          <a:p>
            <a:pPr marL="741553" lvl="1" indent="-284353" defTabSz="685800">
              <a:spcAft>
                <a:spcPct val="0"/>
              </a:spcAft>
              <a:buSzPts val="2400"/>
            </a:pPr>
            <a:r>
              <a:rPr lang="en-US" sz="2400" kern="1200" dirty="0">
                <a:solidFill>
                  <a:srgbClr val="000000"/>
                </a:solidFill>
                <a:latin typeface="+mn-lt"/>
                <a:ea typeface="+mn-ea"/>
                <a:cs typeface="+mn-cs"/>
              </a:rPr>
              <a:t>Accessed with a variety of devices including 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C</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thin clients, mobile devices, and I</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o</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T devices.</a:t>
            </a:r>
          </a:p>
        </p:txBody>
      </p:sp>
    </p:spTree>
    <p:extLst>
      <p:ext uri="{BB962C8B-B14F-4D97-AF65-F5344CB8AC3E}">
        <p14:creationId xmlns:p14="http://schemas.microsoft.com/office/powerpoint/2010/main" val="830526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The Cloud Computing Era (2008–Current)</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47165"/>
          </a:xfrm>
        </p:spPr>
        <p:txBody>
          <a:bodyPr/>
          <a:lstStyle/>
          <a:p>
            <a:pPr marL="0" indent="0">
              <a:buNone/>
            </a:pPr>
            <a:r>
              <a:rPr lang="en-US" sz="1400" dirty="0">
                <a:latin typeface="+mn-lt"/>
              </a:rPr>
              <a:t>6-1 Why is the cloud the future for most organizations?</a:t>
            </a:r>
          </a:p>
          <a:p>
            <a:pPr marL="0" indent="0">
              <a:buNone/>
            </a:pPr>
            <a:r>
              <a:rPr lang="en-US" sz="2000" b="1" dirty="0"/>
              <a:t>Figure 6-3</a:t>
            </a:r>
            <a:r>
              <a:rPr lang="en-US" sz="2000" dirty="0"/>
              <a:t> The Cloud Computing Era (2008–Present)</a:t>
            </a:r>
          </a:p>
        </p:txBody>
      </p:sp>
      <p:pic>
        <p:nvPicPr>
          <p:cNvPr id="6" name="Picture 5" descr="Figure depicting components of cloud computing environment"/>
          <p:cNvPicPr>
            <a:picLocks noChangeAspect="1"/>
          </p:cNvPicPr>
          <p:nvPr/>
        </p:nvPicPr>
        <p:blipFill>
          <a:blip r:embed="rId3"/>
          <a:srcRect/>
          <a:stretch/>
        </p:blipFill>
        <p:spPr>
          <a:xfrm>
            <a:off x="3736873" y="2638776"/>
            <a:ext cx="4820623" cy="3626133"/>
          </a:xfrm>
          <a:prstGeom prst="rect">
            <a:avLst/>
          </a:prstGeom>
        </p:spPr>
      </p:pic>
    </p:spTree>
    <p:extLst>
      <p:ext uri="{BB962C8B-B14F-4D97-AF65-F5344CB8AC3E}">
        <p14:creationId xmlns:p14="http://schemas.microsoft.com/office/powerpoint/2010/main" val="3438385451"/>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3307</Words>
  <Application>Microsoft Macintosh PowerPoint</Application>
  <PresentationFormat>Breitbild</PresentationFormat>
  <Paragraphs>362</Paragraphs>
  <Slides>43</Slides>
  <Notes>31</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43</vt:i4>
      </vt:variant>
    </vt:vector>
  </HeadingPairs>
  <TitlesOfParts>
    <vt:vector size="51" baseType="lpstr">
      <vt:lpstr>Arial</vt:lpstr>
      <vt:lpstr>Arial (Body)</vt:lpstr>
      <vt:lpstr>Calibri</vt:lpstr>
      <vt:lpstr>Noto Sans Symbols</vt:lpstr>
      <vt:lpstr>Times New Roman</vt:lpstr>
      <vt:lpstr>Verdana</vt:lpstr>
      <vt:lpstr>508 Lecture</vt:lpstr>
      <vt:lpstr>1_508 Lecture</vt:lpstr>
      <vt:lpstr>Experiencing M I S</vt:lpstr>
      <vt:lpstr>“How about $10 per Terabyte?”</vt:lpstr>
      <vt:lpstr>Study Questions</vt:lpstr>
      <vt:lpstr>Benefits of the Cloud</vt:lpstr>
      <vt:lpstr>Where Did the Cloud Come from? (1 of 2)</vt:lpstr>
      <vt:lpstr>The Mainframe Era (1960s–1980s)</vt:lpstr>
      <vt:lpstr>The Client-Server Era (1990s–2000s)</vt:lpstr>
      <vt:lpstr>Where Did the Cloud Come from? (2 of 2)</vt:lpstr>
      <vt:lpstr>The Cloud Computing Era (2008–Current)</vt:lpstr>
      <vt:lpstr>Why Do Organizations Prefer the Cloud?</vt:lpstr>
      <vt:lpstr>Growth of Amazon Web Services</vt:lpstr>
      <vt:lpstr>When Does the Cloud Not Make Sense?</vt:lpstr>
      <vt:lpstr>Why is the Cloud Preferred to In-House Hosting? (1 of 2)</vt:lpstr>
      <vt:lpstr>Why is the Cloud Preferred to In-House Hosting? (2 of 2)</vt:lpstr>
      <vt:lpstr>Using the Cloud</vt:lpstr>
      <vt:lpstr>Example of a Video Banner Ad Customer</vt:lpstr>
      <vt:lpstr>Pooling Resources</vt:lpstr>
      <vt:lpstr>Apple Data Center in Maiden, N C</vt:lpstr>
      <vt:lpstr>Transportation as a Service (Metaphor)</vt:lpstr>
      <vt:lpstr>Types of Cloud Service Offerings</vt:lpstr>
      <vt:lpstr>Comparison of Cloud Service Offerings</vt:lpstr>
      <vt:lpstr>Content Delivery Networks from Cloud Vendors</vt:lpstr>
      <vt:lpstr>Traditional Server Content Distribution</vt:lpstr>
      <vt:lpstr>Distributed C D N Servers</vt:lpstr>
      <vt:lpstr>C D N Benefits</vt:lpstr>
      <vt:lpstr>Using Web Services Internally</vt:lpstr>
      <vt:lpstr>eHermes in the Cloud</vt:lpstr>
      <vt:lpstr>P a a S Services from Amazon D B M S Products with Elastic Cloud 2 (E C2)</vt:lpstr>
      <vt:lpstr>I a a S Services at eHermes</vt:lpstr>
      <vt:lpstr>Organizations Using Cloud Services Securely</vt:lpstr>
      <vt:lpstr>Remote Access Using V P N: Apparent Connection</vt:lpstr>
      <vt:lpstr>Private Cloud for Inventory and Other Applications</vt:lpstr>
      <vt:lpstr>Accessing Private Cloud over a Virtual Private Network</vt:lpstr>
      <vt:lpstr>Using a Virtual Private Cloud</vt:lpstr>
      <vt:lpstr>IRS Systems Overtaxed</vt:lpstr>
      <vt:lpstr>How Will the Future Cloud Affect Me?</vt:lpstr>
      <vt:lpstr>Future Cloud Services</vt:lpstr>
      <vt:lpstr>How Does the Knowledge in This Chapter Help You?</vt:lpstr>
      <vt:lpstr>Reverse Engineering Privacy</vt:lpstr>
      <vt:lpstr>Senior Network Manager</vt:lpstr>
      <vt:lpstr>Active Review</vt:lpstr>
      <vt:lpstr>Salesforce.com</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MIS, 9e</dc:title>
  <dc:subject>BC3-MIS</dc:subject>
  <dc:creator>Kroenke/Boyle</dc:creator>
  <cp:keywords>Experiencing MIS</cp:keywords>
  <cp:lastModifiedBy>Dominik Böhler</cp:lastModifiedBy>
  <cp:revision>816</cp:revision>
  <dcterms:modified xsi:type="dcterms:W3CDTF">2021-02-17T09:12:02Z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